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62" r:id="rId3"/>
    <p:sldId id="263" r:id="rId4"/>
    <p:sldId id="271" r:id="rId5"/>
    <p:sldId id="264" r:id="rId6"/>
    <p:sldId id="267" r:id="rId7"/>
    <p:sldId id="268" r:id="rId8"/>
    <p:sldId id="265" r:id="rId9"/>
    <p:sldId id="269" r:id="rId10"/>
    <p:sldId id="266" r:id="rId11"/>
    <p:sldId id="270" r:id="rId1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00FFFF"/>
    <a:srgbClr val="39FAFF"/>
    <a:srgbClr val="07345B"/>
    <a:srgbClr val="072B4A"/>
    <a:srgbClr val="102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821" autoAdjust="0"/>
  </p:normalViewPr>
  <p:slideViewPr>
    <p:cSldViewPr snapToGrid="0" snapToObjects="1">
      <p:cViewPr>
        <p:scale>
          <a:sx n="100" d="100"/>
          <a:sy n="100" d="100"/>
        </p:scale>
        <p:origin x="-1704" y="688"/>
      </p:cViewPr>
      <p:guideLst>
        <p:guide orient="horz" pos="918"/>
        <p:guide pos="32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75E3D-9340-0244-BDA1-C0DEEDD8E218}" type="datetimeFigureOut">
              <a:rPr lang="fr-FR" smtClean="0"/>
              <a:t>15/09/15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72594-70F9-5343-9E5B-703FF1A0A8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044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304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24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02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b="1" i="0" kern="0" dirty="0" smtClean="0">
                <a:solidFill>
                  <a:srgbClr val="172E4E"/>
                </a:solidFill>
                <a:latin typeface="+mj-lt"/>
                <a:cs typeface="Cambria"/>
              </a:rPr>
              <a:t>Anthropocène (contexte) </a:t>
            </a:r>
            <a:r>
              <a:rPr lang="fr-FR" sz="1200" i="0" kern="0" dirty="0" smtClean="0">
                <a:solidFill>
                  <a:srgbClr val="172E4E"/>
                </a:solidFill>
                <a:latin typeface="+mj-lt"/>
                <a:cs typeface="Cambria"/>
              </a:rPr>
              <a:t>: multiplication des pressions sur la biodiversité et altération de celle-ci, perturbations du fonctionnement des écosystèmes et réduction des services que l’Homme retire de la biodiversité et des écosystèmes.</a:t>
            </a:r>
          </a:p>
          <a:p>
            <a:pPr lvl="0"/>
            <a:endParaRPr lang="fr-FR" sz="1200" b="1" i="0" kern="0" dirty="0" smtClean="0">
              <a:solidFill>
                <a:srgbClr val="172E4E"/>
              </a:solidFill>
              <a:latin typeface="+mj-lt"/>
              <a:cs typeface="Cambria"/>
            </a:endParaRPr>
          </a:p>
          <a:p>
            <a:pPr lvl="0"/>
            <a:r>
              <a:rPr lang="fr-FR" sz="1200" b="1" i="0" kern="0" dirty="0" smtClean="0">
                <a:solidFill>
                  <a:srgbClr val="172E4E"/>
                </a:solidFill>
                <a:latin typeface="+mj-lt"/>
                <a:cs typeface="Cambria"/>
              </a:rPr>
              <a:t>Question</a:t>
            </a:r>
            <a:r>
              <a:rPr lang="fr-FR" sz="1200" i="0" kern="0" dirty="0" smtClean="0">
                <a:solidFill>
                  <a:srgbClr val="172E4E"/>
                </a:solidFill>
                <a:latin typeface="+mj-lt"/>
                <a:cs typeface="Cambria"/>
              </a:rPr>
              <a:t> : comment vont évoluer la biodiversité, le fonctionnement des écosystèmes et les services selon les scénarios de développement économique des sociétés humaines ?</a:t>
            </a:r>
          </a:p>
          <a:p>
            <a:pPr lvl="0"/>
            <a:endParaRPr lang="fr-FR" sz="1200" b="1" i="0" kern="0" dirty="0" smtClean="0">
              <a:solidFill>
                <a:srgbClr val="172E4E"/>
              </a:solidFill>
              <a:latin typeface="+mj-lt"/>
              <a:cs typeface="Cambria"/>
            </a:endParaRPr>
          </a:p>
          <a:p>
            <a:pPr lvl="0"/>
            <a:r>
              <a:rPr lang="fr-FR" sz="1200" b="1" i="0" kern="0" dirty="0" smtClean="0">
                <a:solidFill>
                  <a:srgbClr val="172E4E"/>
                </a:solidFill>
                <a:latin typeface="+mj-lt"/>
                <a:cs typeface="Cambria"/>
              </a:rPr>
              <a:t>Besoin</a:t>
            </a:r>
            <a:r>
              <a:rPr lang="fr-FR" sz="1200" i="0" kern="0" dirty="0" smtClean="0">
                <a:solidFill>
                  <a:srgbClr val="172E4E"/>
                </a:solidFill>
                <a:latin typeface="+mj-lt"/>
                <a:cs typeface="Cambria"/>
              </a:rPr>
              <a:t> : suivi à long terme coordonné de la biodiversité, du fonctionnement des écosystèmes et des services / répondre aux attentes sociétales – en adéquation avec le mouvement d’ouverture des données (open data).</a:t>
            </a:r>
          </a:p>
          <a:p>
            <a:endParaRPr lang="fr-FR" i="0" dirty="0" smtClean="0">
              <a:latin typeface="+mj-lt"/>
            </a:endParaRPr>
          </a:p>
          <a:p>
            <a:r>
              <a:rPr lang="fr-FR" b="1" i="0" dirty="0" smtClean="0">
                <a:solidFill>
                  <a:srgbClr val="172E4E"/>
                </a:solidFill>
                <a:latin typeface="+mj-lt"/>
              </a:rPr>
              <a:t>Ambition</a:t>
            </a:r>
            <a:endParaRPr lang="fr-FR" i="0" dirty="0" smtClean="0">
              <a:solidFill>
                <a:srgbClr val="172E4E"/>
              </a:solidFill>
              <a:latin typeface="+mj-lt"/>
            </a:endParaRPr>
          </a:p>
          <a:p>
            <a:r>
              <a:rPr lang="fr-FR" i="0" dirty="0" smtClean="0">
                <a:solidFill>
                  <a:srgbClr val="172E4E"/>
                </a:solidFill>
                <a:latin typeface="+mj-lt"/>
              </a:rPr>
              <a:t>Favoriser la mise en place d’un système d’observation de la biodiversité sur le long terme, à l’échelle nationale (en harmonie avec l’échelle internationale) pour :</a:t>
            </a:r>
          </a:p>
          <a:p>
            <a:r>
              <a:rPr lang="fr-FR" i="0" dirty="0" smtClean="0">
                <a:solidFill>
                  <a:srgbClr val="172E4E"/>
                </a:solidFill>
                <a:latin typeface="+mj-lt"/>
              </a:rPr>
              <a:t>- documenter la dynamique de la biodiversité, en comprendre les mécanismes</a:t>
            </a:r>
          </a:p>
          <a:p>
            <a:r>
              <a:rPr lang="fr-FR" i="0" dirty="0" smtClean="0">
                <a:solidFill>
                  <a:srgbClr val="172E4E"/>
                </a:solidFill>
                <a:latin typeface="+mj-lt"/>
              </a:rPr>
              <a:t>- construire des scénarios</a:t>
            </a:r>
          </a:p>
          <a:p>
            <a:r>
              <a:rPr lang="fr-FR" i="0" dirty="0" smtClean="0">
                <a:solidFill>
                  <a:srgbClr val="172E4E"/>
                </a:solidFill>
                <a:latin typeface="+mj-lt"/>
              </a:rPr>
              <a:t>A destination de :</a:t>
            </a:r>
          </a:p>
          <a:p>
            <a:pPr>
              <a:buFontTx/>
              <a:buChar char="-"/>
            </a:pPr>
            <a:r>
              <a:rPr lang="fr-FR" i="0" dirty="0" smtClean="0">
                <a:solidFill>
                  <a:srgbClr val="172E4E"/>
                </a:solidFill>
                <a:latin typeface="+mj-lt"/>
              </a:rPr>
              <a:t> recherche et expertise, leur synergie</a:t>
            </a:r>
          </a:p>
          <a:p>
            <a:pPr>
              <a:buFontTx/>
              <a:buNone/>
            </a:pPr>
            <a:endParaRPr lang="fr-FR" i="0" dirty="0" smtClean="0">
              <a:solidFill>
                <a:srgbClr val="172E4E"/>
              </a:solidFill>
              <a:latin typeface="+mj-lt"/>
            </a:endParaRPr>
          </a:p>
          <a:p>
            <a:r>
              <a:rPr lang="fr-FR" b="1" i="0" dirty="0" smtClean="0">
                <a:solidFill>
                  <a:srgbClr val="172E4E"/>
                </a:solidFill>
                <a:latin typeface="+mj-lt"/>
              </a:rPr>
              <a:t>Moyens</a:t>
            </a:r>
          </a:p>
          <a:p>
            <a:pPr>
              <a:buFontTx/>
              <a:buChar char="-"/>
            </a:pPr>
            <a:r>
              <a:rPr lang="fr-FR" i="0" dirty="0" smtClean="0">
                <a:solidFill>
                  <a:srgbClr val="172E4E"/>
                </a:solidFill>
                <a:latin typeface="+mj-lt"/>
              </a:rPr>
              <a:t> </a:t>
            </a:r>
            <a:r>
              <a:rPr lang="fr-FR" i="0" dirty="0" err="1" smtClean="0">
                <a:solidFill>
                  <a:srgbClr val="172E4E"/>
                </a:solidFill>
                <a:latin typeface="+mj-lt"/>
              </a:rPr>
              <a:t>EBVs</a:t>
            </a:r>
            <a:r>
              <a:rPr lang="fr-FR" i="0" dirty="0" smtClean="0">
                <a:solidFill>
                  <a:srgbClr val="172E4E"/>
                </a:solidFill>
                <a:latin typeface="+mj-lt"/>
              </a:rPr>
              <a:t> : mise en place entre les observatoires d’un socle commun de variables d’observation pertinentes susceptibles de répondre au besoin.</a:t>
            </a:r>
          </a:p>
          <a:p>
            <a:pPr>
              <a:buFontTx/>
              <a:buChar char="-"/>
            </a:pPr>
            <a:r>
              <a:rPr lang="fr-FR" i="0" dirty="0" smtClean="0">
                <a:solidFill>
                  <a:srgbClr val="172E4E"/>
                </a:solidFill>
                <a:latin typeface="+mj-lt"/>
              </a:rPr>
              <a:t> Métadonnées : faciliter le partage des données collectées et leur utilisation pour répondre à la question posée et contribuer à l’aide à la décision publique.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59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33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986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98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364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18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8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72594-70F9-5343-9E5B-703FF1A0A87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53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45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gris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23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leu FRB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11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leu FRB dégradé">
    <p:bg>
      <p:bgPr>
        <a:blipFill dpi="0" rotWithShape="1">
          <a:blip r:embed="rId2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7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ise, logo et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584785" y="1620267"/>
            <a:ext cx="6087253" cy="1056282"/>
          </a:xfrm>
          <a:prstGeom prst="rect">
            <a:avLst/>
          </a:prstGeom>
        </p:spPr>
        <p:txBody>
          <a:bodyPr/>
          <a:lstStyle>
            <a:lvl1pPr algn="ctr">
              <a:defRPr sz="3300" b="1" i="0">
                <a:solidFill>
                  <a:schemeClr val="accent1"/>
                </a:solidFill>
                <a:latin typeface="Calibri"/>
                <a:cs typeface="Calibri"/>
              </a:defRPr>
            </a:lvl1pPr>
          </a:lstStyle>
          <a:p>
            <a:r>
              <a:rPr lang="fr-FR" dirty="0" smtClean="0"/>
              <a:t>CLIQUEZ ET MODIFIEZ LE TITRE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1584785" y="2823496"/>
            <a:ext cx="6087254" cy="22671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+mn-lt"/>
                <a:cs typeface="LeMondeLivre Bold"/>
              </a:defRPr>
            </a:lvl1pPr>
            <a:lvl2pPr marL="742950" indent="-285750">
              <a:buFont typeface="Lucida Grande"/>
              <a:buChar char="–"/>
              <a:defRPr sz="2000" b="0" i="0">
                <a:solidFill>
                  <a:schemeClr val="tx1"/>
                </a:solidFill>
                <a:latin typeface="+mn-lt"/>
                <a:cs typeface="LeMondeLivre Normal"/>
              </a:defRPr>
            </a:lvl2pPr>
            <a:lvl3pPr marL="1200150" indent="-285750">
              <a:buFont typeface="Lucida Grande"/>
              <a:buChar char="–"/>
              <a:defRPr sz="1800" b="0" i="0" baseline="0">
                <a:solidFill>
                  <a:schemeClr val="tx1"/>
                </a:solidFill>
                <a:latin typeface="+mn-lt"/>
                <a:cs typeface="LeMondeLivre Normal"/>
              </a:defRPr>
            </a:lvl3pPr>
            <a:lvl4pPr marL="1714500" indent="-342900">
              <a:buFont typeface="Lucida Grande"/>
              <a:buChar char="–"/>
              <a:defRPr sz="1600" b="0" i="0">
                <a:solidFill>
                  <a:schemeClr val="tx1"/>
                </a:solidFill>
                <a:latin typeface="+mn-lt"/>
                <a:cs typeface="LeMondeLivre Normal"/>
              </a:defRPr>
            </a:lvl4pPr>
            <a:lvl5pPr marL="2057400" indent="-228600">
              <a:buFont typeface="Lucida Grande"/>
              <a:buChar char="–"/>
              <a:defRPr sz="1400" b="0" i="0">
                <a:solidFill>
                  <a:schemeClr val="tx1"/>
                </a:solidFill>
                <a:latin typeface="+mn-lt"/>
                <a:cs typeface="LeMondeLivre Norm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et modifiez le texte</a:t>
            </a:r>
          </a:p>
        </p:txBody>
      </p:sp>
      <p:pic>
        <p:nvPicPr>
          <p:cNvPr id="6" name="Image 5" descr="FRB_RVB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0" y="185265"/>
            <a:ext cx="1640652" cy="13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7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ise, logo et tit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FRB_RVB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1" y="5491452"/>
            <a:ext cx="1173550" cy="953509"/>
          </a:xfrm>
          <a:prstGeom prst="rect">
            <a:avLst/>
          </a:prstGeom>
        </p:spPr>
      </p:pic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584785" y="1767214"/>
            <a:ext cx="6087253" cy="1056282"/>
          </a:xfrm>
          <a:prstGeom prst="rect">
            <a:avLst/>
          </a:prstGeom>
        </p:spPr>
        <p:txBody>
          <a:bodyPr/>
          <a:lstStyle>
            <a:lvl1pPr algn="ctr">
              <a:defRPr sz="3300" b="1" i="0">
                <a:solidFill>
                  <a:schemeClr val="accent1"/>
                </a:solidFill>
                <a:latin typeface="Calibri"/>
                <a:cs typeface="Calibri"/>
              </a:defRPr>
            </a:lvl1pPr>
          </a:lstStyle>
          <a:p>
            <a:r>
              <a:rPr lang="fr-FR" dirty="0" smtClean="0"/>
              <a:t>CLIQUEZ ET MODIFIEZ LE TITRE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1584785" y="2970443"/>
            <a:ext cx="6087254" cy="22671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+mn-lt"/>
                <a:cs typeface="LeMondeLivre Bold"/>
              </a:defRPr>
            </a:lvl1pPr>
            <a:lvl2pPr marL="742950" indent="-285750">
              <a:buFont typeface="Lucida Grande"/>
              <a:buChar char="–"/>
              <a:defRPr sz="2000" b="0" i="0">
                <a:solidFill>
                  <a:schemeClr val="tx1"/>
                </a:solidFill>
                <a:latin typeface="+mn-lt"/>
                <a:cs typeface="LeMondeLivre Normal"/>
              </a:defRPr>
            </a:lvl2pPr>
            <a:lvl3pPr marL="1200150" indent="-285750">
              <a:buFont typeface="Lucida Grande"/>
              <a:buChar char="–"/>
              <a:defRPr sz="1800" b="0" i="0" baseline="0">
                <a:solidFill>
                  <a:schemeClr val="tx1"/>
                </a:solidFill>
                <a:latin typeface="+mn-lt"/>
                <a:cs typeface="LeMondeLivre Normal"/>
              </a:defRPr>
            </a:lvl3pPr>
            <a:lvl4pPr marL="1714500" indent="-342900">
              <a:buFont typeface="Lucida Grande"/>
              <a:buChar char="–"/>
              <a:defRPr sz="1600" b="0" i="0">
                <a:solidFill>
                  <a:schemeClr val="tx1"/>
                </a:solidFill>
                <a:latin typeface="+mn-lt"/>
                <a:cs typeface="LeMondeLivre Normal"/>
              </a:defRPr>
            </a:lvl4pPr>
            <a:lvl5pPr marL="2057400" indent="-228600">
              <a:buFont typeface="Lucida Grande"/>
              <a:buChar char="–"/>
              <a:defRPr sz="1400" b="0" i="0">
                <a:solidFill>
                  <a:schemeClr val="tx1"/>
                </a:solidFill>
                <a:latin typeface="+mn-lt"/>
                <a:cs typeface="LeMondeLivre Norm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et modifiez le texte</a:t>
            </a:r>
          </a:p>
        </p:txBody>
      </p:sp>
    </p:spTree>
    <p:extLst>
      <p:ext uri="{BB962C8B-B14F-4D97-AF65-F5344CB8AC3E}">
        <p14:creationId xmlns:p14="http://schemas.microsoft.com/office/powerpoint/2010/main" val="385134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ise, logo, fondateurs et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RB_RVB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0" y="4961219"/>
            <a:ext cx="1640652" cy="1333030"/>
          </a:xfrm>
          <a:prstGeom prst="rect">
            <a:avLst/>
          </a:prstGeom>
        </p:spPr>
      </p:pic>
      <p:pic>
        <p:nvPicPr>
          <p:cNvPr id="4" name="Image 3" descr="image-frise-fondateurs-transpare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1" y="352397"/>
            <a:ext cx="8455499" cy="562361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1584785" y="1620267"/>
            <a:ext cx="6087253" cy="1056282"/>
          </a:xfrm>
          <a:prstGeom prst="rect">
            <a:avLst/>
          </a:prstGeom>
        </p:spPr>
        <p:txBody>
          <a:bodyPr/>
          <a:lstStyle>
            <a:lvl1pPr algn="ctr">
              <a:defRPr sz="3300" b="1" i="0">
                <a:solidFill>
                  <a:schemeClr val="accent1"/>
                </a:solidFill>
                <a:latin typeface="Calibri"/>
                <a:cs typeface="Calibri"/>
              </a:defRPr>
            </a:lvl1pPr>
          </a:lstStyle>
          <a:p>
            <a:r>
              <a:rPr lang="fr-FR" dirty="0" smtClean="0"/>
              <a:t>CLIQUEZ ET MODIFIEZ LE TITRE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1584785" y="2823496"/>
            <a:ext cx="6087254" cy="22671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+mn-lt"/>
                <a:cs typeface="LeMondeLivre Bold"/>
              </a:defRPr>
            </a:lvl1pPr>
            <a:lvl2pPr marL="742950" indent="-285750">
              <a:buFont typeface="Lucida Grande"/>
              <a:buChar char="–"/>
              <a:defRPr sz="2000" b="0" i="0">
                <a:solidFill>
                  <a:schemeClr val="tx1"/>
                </a:solidFill>
                <a:latin typeface="+mn-lt"/>
                <a:cs typeface="LeMondeLivre Normal"/>
              </a:defRPr>
            </a:lvl2pPr>
            <a:lvl3pPr marL="1200150" indent="-285750">
              <a:buFont typeface="Lucida Grande"/>
              <a:buChar char="–"/>
              <a:defRPr sz="1800" b="0" i="0" baseline="0">
                <a:solidFill>
                  <a:schemeClr val="tx1"/>
                </a:solidFill>
                <a:latin typeface="+mn-lt"/>
                <a:cs typeface="LeMondeLivre Normal"/>
              </a:defRPr>
            </a:lvl3pPr>
            <a:lvl4pPr marL="1714500" indent="-342900">
              <a:buFont typeface="Lucida Grande"/>
              <a:buChar char="–"/>
              <a:defRPr sz="1600" b="0" i="0">
                <a:solidFill>
                  <a:schemeClr val="tx1"/>
                </a:solidFill>
                <a:latin typeface="+mn-lt"/>
                <a:cs typeface="LeMondeLivre Normal"/>
              </a:defRPr>
            </a:lvl4pPr>
            <a:lvl5pPr marL="2057400" indent="-228600">
              <a:buFont typeface="Lucida Grande"/>
              <a:buChar char="–"/>
              <a:defRPr sz="1400" b="0" i="0">
                <a:solidFill>
                  <a:schemeClr val="tx1"/>
                </a:solidFill>
                <a:latin typeface="+mn-lt"/>
                <a:cs typeface="LeMondeLivre Norm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et modifiez le texte</a:t>
            </a:r>
          </a:p>
        </p:txBody>
      </p:sp>
    </p:spTree>
    <p:extLst>
      <p:ext uri="{BB962C8B-B14F-4D97-AF65-F5344CB8AC3E}">
        <p14:creationId xmlns:p14="http://schemas.microsoft.com/office/powerpoint/2010/main" val="304022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ise, logo, fondateurs et tit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FRB_RVB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0" y="185265"/>
            <a:ext cx="1640652" cy="1333030"/>
          </a:xfrm>
          <a:prstGeom prst="rect">
            <a:avLst/>
          </a:prstGeom>
        </p:spPr>
      </p:pic>
      <p:pic>
        <p:nvPicPr>
          <p:cNvPr id="4" name="Image 3" descr="image-frise-fondateurs-transpare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78" y="488848"/>
            <a:ext cx="6544187" cy="435243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584785" y="1767214"/>
            <a:ext cx="6087253" cy="1056282"/>
          </a:xfrm>
          <a:prstGeom prst="rect">
            <a:avLst/>
          </a:prstGeom>
        </p:spPr>
        <p:txBody>
          <a:bodyPr/>
          <a:lstStyle>
            <a:lvl1pPr algn="ctr">
              <a:defRPr sz="3300" b="1" i="0">
                <a:solidFill>
                  <a:schemeClr val="accent1"/>
                </a:solidFill>
                <a:latin typeface="Calibri"/>
                <a:cs typeface="Calibri"/>
              </a:defRPr>
            </a:lvl1pPr>
          </a:lstStyle>
          <a:p>
            <a:r>
              <a:rPr lang="fr-FR" dirty="0" smtClean="0"/>
              <a:t>CLIQUEZ ET MODIFIEZ LE TITRE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1584785" y="2970443"/>
            <a:ext cx="6087254" cy="22671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+mn-lt"/>
                <a:cs typeface="LeMondeLivre Bold"/>
              </a:defRPr>
            </a:lvl1pPr>
            <a:lvl2pPr marL="742950" indent="-285750">
              <a:buFont typeface="Lucida Grande"/>
              <a:buChar char="–"/>
              <a:defRPr sz="2000" b="0" i="0">
                <a:solidFill>
                  <a:schemeClr val="tx1"/>
                </a:solidFill>
                <a:latin typeface="+mn-lt"/>
                <a:cs typeface="LeMondeLivre Normal"/>
              </a:defRPr>
            </a:lvl2pPr>
            <a:lvl3pPr marL="1200150" indent="-285750">
              <a:buFont typeface="Lucida Grande"/>
              <a:buChar char="–"/>
              <a:defRPr sz="1800" b="0" i="0" baseline="0">
                <a:solidFill>
                  <a:schemeClr val="tx1"/>
                </a:solidFill>
                <a:latin typeface="+mn-lt"/>
                <a:cs typeface="LeMondeLivre Normal"/>
              </a:defRPr>
            </a:lvl3pPr>
            <a:lvl4pPr marL="1714500" indent="-342900">
              <a:buFont typeface="Lucida Grande"/>
              <a:buChar char="–"/>
              <a:defRPr sz="1600" b="0" i="0">
                <a:solidFill>
                  <a:schemeClr val="tx1"/>
                </a:solidFill>
                <a:latin typeface="+mn-lt"/>
                <a:cs typeface="LeMondeLivre Normal"/>
              </a:defRPr>
            </a:lvl4pPr>
            <a:lvl5pPr marL="2057400" indent="-228600">
              <a:buFont typeface="Lucida Grande"/>
              <a:buChar char="–"/>
              <a:defRPr sz="1400" b="0" i="0">
                <a:solidFill>
                  <a:schemeClr val="tx1"/>
                </a:solidFill>
                <a:latin typeface="+mn-lt"/>
                <a:cs typeface="LeMondeLivre Norm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et modifiez le texte</a:t>
            </a:r>
          </a:p>
        </p:txBody>
      </p:sp>
    </p:spTree>
    <p:extLst>
      <p:ext uri="{BB962C8B-B14F-4D97-AF65-F5344CB8AC3E}">
        <p14:creationId xmlns:p14="http://schemas.microsoft.com/office/powerpoint/2010/main" val="348172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ise, titre et bloc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09"/>
            <a:ext cx="8933258" cy="598543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493278" y="323068"/>
            <a:ext cx="8439980" cy="659446"/>
          </a:xfrm>
          <a:prstGeom prst="rect">
            <a:avLst/>
          </a:prstGeom>
        </p:spPr>
        <p:txBody>
          <a:bodyPr/>
          <a:lstStyle>
            <a:lvl1pPr algn="l">
              <a:defRPr sz="33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0"/>
          </p:nvPr>
        </p:nvSpPr>
        <p:spPr>
          <a:xfrm>
            <a:off x="493278" y="1291948"/>
            <a:ext cx="8157444" cy="49848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  <a:cs typeface="LeMondeLivre Bold"/>
              </a:defRPr>
            </a:lvl1pPr>
            <a:lvl2pPr marL="742950" indent="-285750">
              <a:buFont typeface="Lucida Grande"/>
              <a:buChar char="–"/>
              <a:defRPr sz="2000" b="0" i="0">
                <a:solidFill>
                  <a:schemeClr val="tx1"/>
                </a:solidFill>
                <a:latin typeface="+mn-lt"/>
                <a:cs typeface="LeMondeLivre Normal"/>
              </a:defRPr>
            </a:lvl2pPr>
            <a:lvl3pPr marL="1200150" indent="-285750">
              <a:buFont typeface="Lucida Grande"/>
              <a:buChar char="–"/>
              <a:defRPr sz="1800" b="0" i="0" baseline="0">
                <a:solidFill>
                  <a:schemeClr val="tx1"/>
                </a:solidFill>
                <a:latin typeface="+mn-lt"/>
                <a:cs typeface="LeMondeLivre Normal"/>
              </a:defRPr>
            </a:lvl3pPr>
            <a:lvl4pPr marL="1714500" indent="-342900">
              <a:buFont typeface="Lucida Grande"/>
              <a:buChar char="–"/>
              <a:defRPr sz="1600" b="0" i="0">
                <a:solidFill>
                  <a:schemeClr val="tx1"/>
                </a:solidFill>
                <a:latin typeface="+mn-lt"/>
                <a:cs typeface="LeMondeLivre Normal"/>
              </a:defRPr>
            </a:lvl4pPr>
            <a:lvl5pPr marL="2057400" indent="-228600">
              <a:buFont typeface="Lucida Grande"/>
              <a:buChar char="–"/>
              <a:defRPr sz="1400" b="0" i="0">
                <a:solidFill>
                  <a:schemeClr val="tx1"/>
                </a:solidFill>
                <a:latin typeface="+mn-lt"/>
                <a:cs typeface="LeMondeLivre Norm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3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9343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ise, titre, bloc et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mage-encar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350" y="1207978"/>
            <a:ext cx="2461907" cy="506879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09"/>
            <a:ext cx="8933258" cy="598543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94859" y="1291948"/>
            <a:ext cx="5760320" cy="49848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rgbClr val="000000"/>
                </a:solidFill>
                <a:latin typeface="+mn-lt"/>
                <a:cs typeface="LeMondeLivre Bold"/>
              </a:defRPr>
            </a:lvl1pPr>
            <a:lvl2pPr marL="742950" indent="-285750">
              <a:buFont typeface="Lucida Grande"/>
              <a:buChar char="–"/>
              <a:defRPr sz="2000" b="0" i="0">
                <a:solidFill>
                  <a:schemeClr val="tx1"/>
                </a:solidFill>
                <a:latin typeface="+mn-lt"/>
                <a:cs typeface="LeMondeLivre Normal"/>
              </a:defRPr>
            </a:lvl2pPr>
            <a:lvl3pPr marL="1200150" indent="-285750">
              <a:buFont typeface="Lucida Grande"/>
              <a:buChar char="–"/>
              <a:defRPr sz="1800" b="0" i="0" baseline="0">
                <a:solidFill>
                  <a:schemeClr val="tx1"/>
                </a:solidFill>
                <a:latin typeface="+mn-lt"/>
                <a:cs typeface="LeMondeLivre Normal"/>
              </a:defRPr>
            </a:lvl3pPr>
            <a:lvl4pPr marL="1714500" indent="-342900">
              <a:buFont typeface="Lucida Grande"/>
              <a:buChar char="–"/>
              <a:defRPr sz="1600" b="0" i="0">
                <a:solidFill>
                  <a:schemeClr val="tx1"/>
                </a:solidFill>
                <a:latin typeface="+mn-lt"/>
                <a:cs typeface="LeMondeLivre Normal"/>
              </a:defRPr>
            </a:lvl4pPr>
            <a:lvl5pPr marL="2057400" indent="-228600">
              <a:buFont typeface="Lucida Grande"/>
              <a:buChar char="–"/>
              <a:defRPr sz="1400" b="0" i="0">
                <a:solidFill>
                  <a:schemeClr val="tx1"/>
                </a:solidFill>
                <a:latin typeface="+mn-lt"/>
                <a:cs typeface="LeMondeLivre Norm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3"/>
            <a:endParaRPr lang="fr-FR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493278" y="323068"/>
            <a:ext cx="8439980" cy="659446"/>
          </a:xfrm>
          <a:prstGeom prst="rect">
            <a:avLst/>
          </a:prstGeom>
        </p:spPr>
        <p:txBody>
          <a:bodyPr/>
          <a:lstStyle>
            <a:lvl1pPr algn="l">
              <a:defRPr sz="33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6559542" y="1291948"/>
            <a:ext cx="2285522" cy="49848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i="0">
                <a:solidFill>
                  <a:srgbClr val="000000"/>
                </a:solidFill>
                <a:latin typeface="+mn-lt"/>
                <a:cs typeface="LeMondeLivre Bold"/>
              </a:defRPr>
            </a:lvl1pPr>
            <a:lvl2pPr marL="742950" indent="-285750">
              <a:buFont typeface="Lucida Grande"/>
              <a:buChar char="–"/>
              <a:defRPr sz="1200" b="0" i="0">
                <a:solidFill>
                  <a:schemeClr val="tx1"/>
                </a:solidFill>
                <a:latin typeface="+mn-lt"/>
                <a:cs typeface="LeMondeLivre Normal"/>
              </a:defRPr>
            </a:lvl2pPr>
            <a:lvl3pPr marL="1200150" indent="-285750">
              <a:buFont typeface="Lucida Grande"/>
              <a:buChar char="–"/>
              <a:defRPr sz="1200" b="0" i="0" baseline="0">
                <a:solidFill>
                  <a:schemeClr val="tx1"/>
                </a:solidFill>
                <a:latin typeface="+mn-lt"/>
                <a:cs typeface="LeMondeLivre Normal"/>
              </a:defRPr>
            </a:lvl3pPr>
            <a:lvl4pPr marL="1714500" indent="-342900">
              <a:buFont typeface="Lucida Grande"/>
              <a:buChar char="–"/>
              <a:defRPr sz="1200" b="0" i="0">
                <a:solidFill>
                  <a:schemeClr val="tx1"/>
                </a:solidFill>
                <a:latin typeface="+mn-lt"/>
                <a:cs typeface="LeMondeLivre Normal"/>
              </a:defRPr>
            </a:lvl4pPr>
            <a:lvl5pPr marL="2057400" indent="-228600">
              <a:buFont typeface="Lucida Grande"/>
              <a:buChar char="–"/>
              <a:defRPr sz="1200" b="0" i="0">
                <a:solidFill>
                  <a:schemeClr val="tx1"/>
                </a:solidFill>
                <a:latin typeface="+mn-lt"/>
                <a:cs typeface="LeMondeLivre Norm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TITRE</a:t>
            </a:r>
          </a:p>
          <a:p>
            <a:pPr lvl="0"/>
            <a:r>
              <a:rPr lang="fr-FR" dirty="0" smtClean="0"/>
              <a:t>Cliquez pour modifier les styles du texte du masque</a:t>
            </a:r>
          </a:p>
          <a:p>
            <a:pPr lvl="0"/>
            <a:endParaRPr lang="fr-FR" dirty="0" smtClean="0"/>
          </a:p>
          <a:p>
            <a:pPr lvl="0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110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ise, titre2, bloc et pieds d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3278" y="274638"/>
            <a:ext cx="8157444" cy="837967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+mj-lt"/>
                <a:cs typeface="Avenir LT Std 85 Heavy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93278" y="6356350"/>
            <a:ext cx="2097522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rgbClr val="0F2B49"/>
                </a:solidFill>
                <a:latin typeface="+mj-lt"/>
                <a:cs typeface="Avenir LT Std 65 Medium"/>
              </a:defRPr>
            </a:lvl1pPr>
          </a:lstStyle>
          <a:p>
            <a:fld id="{B8119426-4755-5B46-91E4-65162ADEBC1F}" type="datetimeFigureOut">
              <a:rPr lang="fr-FR" smtClean="0"/>
              <a:pPr/>
              <a:t>15/09/15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400" b="0" i="0">
                <a:solidFill>
                  <a:srgbClr val="0F2B49"/>
                </a:solidFill>
                <a:latin typeface="+mj-lt"/>
                <a:cs typeface="Avenir LT Std 65 Medium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097522" cy="36512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rgbClr val="0F2B49"/>
                </a:solidFill>
                <a:latin typeface="+mj-lt"/>
                <a:cs typeface="Avenir LT Std 65 Medium"/>
              </a:defRPr>
            </a:lvl1pPr>
          </a:lstStyle>
          <a:p>
            <a:fld id="{3B573967-B0D5-164B-86D9-FF06557DF96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93278" y="1291948"/>
            <a:ext cx="8157444" cy="49848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LeMondeLivre Bold"/>
                <a:cs typeface="LeMondeLivre Bold"/>
              </a:defRPr>
            </a:lvl1pPr>
            <a:lvl2pPr marL="742950" indent="-285750">
              <a:buFont typeface="Lucida Grande"/>
              <a:buChar char="–"/>
              <a:defRPr sz="2000" b="0" i="0">
                <a:solidFill>
                  <a:schemeClr val="tx1"/>
                </a:solidFill>
                <a:latin typeface="LeMondeLivre Normal"/>
                <a:cs typeface="LeMondeLivre Normal"/>
              </a:defRPr>
            </a:lvl2pPr>
            <a:lvl3pPr marL="1200150" indent="-285750">
              <a:buFont typeface="Lucida Grande"/>
              <a:buChar char="–"/>
              <a:defRPr sz="1800" b="0" i="0" baseline="0">
                <a:solidFill>
                  <a:schemeClr val="tx1"/>
                </a:solidFill>
                <a:latin typeface="LeMondeLivre Normal"/>
                <a:cs typeface="LeMondeLivre Normal"/>
              </a:defRPr>
            </a:lvl3pPr>
            <a:lvl4pPr marL="1714500" indent="-342900">
              <a:buFont typeface="Lucida Grande"/>
              <a:buChar char="–"/>
              <a:defRPr sz="1600" b="0" i="0">
                <a:solidFill>
                  <a:schemeClr val="tx1"/>
                </a:solidFill>
                <a:latin typeface="LeMondeLivre Normal"/>
                <a:cs typeface="LeMondeLivre Normal"/>
              </a:defRPr>
            </a:lvl4pPr>
            <a:lvl5pPr marL="2057400" indent="-228600">
              <a:buFont typeface="Lucida Grande"/>
              <a:buChar char="–"/>
              <a:defRPr sz="1400" b="0" i="0">
                <a:solidFill>
                  <a:schemeClr val="tx1"/>
                </a:solidFill>
                <a:latin typeface="LeMondeLivre Normal"/>
                <a:cs typeface="LeMondeLivre Norm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3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1398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frise clair">
    <p:bg>
      <p:bgPr>
        <a:blipFill dpi="0" rotWithShape="1">
          <a:blip r:embed="rId2">
            <a:alphaModFix amt="5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6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18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7" r:id="rId3"/>
    <p:sldLayoutId id="2147483676" r:id="rId4"/>
    <p:sldLayoutId id="2147483677" r:id="rId5"/>
    <p:sldLayoutId id="2147483651" r:id="rId6"/>
    <p:sldLayoutId id="2147483658" r:id="rId7"/>
    <p:sldLayoutId id="2147483650" r:id="rId8"/>
    <p:sldLayoutId id="2147483673" r:id="rId9"/>
    <p:sldLayoutId id="2147483675" r:id="rId10"/>
    <p:sldLayoutId id="2147483674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eg"/><Relationship Id="rId12" Type="http://schemas.openxmlformats.org/officeDocument/2006/relationships/image" Target="../media/image15.jpeg"/><Relationship Id="rId13" Type="http://schemas.openxmlformats.org/officeDocument/2006/relationships/image" Target="../media/image16.jpeg"/><Relationship Id="rId14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63.jpeg"/><Relationship Id="rId21" Type="http://schemas.openxmlformats.org/officeDocument/2006/relationships/image" Target="../media/image64.png"/><Relationship Id="rId22" Type="http://schemas.openxmlformats.org/officeDocument/2006/relationships/image" Target="../media/image15.jpe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Relationship Id="rId27" Type="http://schemas.openxmlformats.org/officeDocument/2006/relationships/image" Target="../media/image69.png"/><Relationship Id="rId28" Type="http://schemas.openxmlformats.org/officeDocument/2006/relationships/image" Target="../media/image70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gi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ecoscope@fondationbiodiversite.fr" TargetMode="External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7" Type="http://schemas.openxmlformats.org/officeDocument/2006/relationships/image" Target="../media/image50.jpeg"/><Relationship Id="rId8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IMG_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18" y="4554891"/>
            <a:ext cx="1750758" cy="1733250"/>
          </a:xfrm>
          <a:prstGeom prst="rect">
            <a:avLst/>
          </a:prstGeom>
        </p:spPr>
      </p:pic>
      <p:grpSp>
        <p:nvGrpSpPr>
          <p:cNvPr id="21" name="Grouper 20"/>
          <p:cNvGrpSpPr/>
          <p:nvPr/>
        </p:nvGrpSpPr>
        <p:grpSpPr>
          <a:xfrm>
            <a:off x="239961" y="2297483"/>
            <a:ext cx="5951480" cy="3635929"/>
            <a:chOff x="239961" y="2297483"/>
            <a:chExt cx="5951480" cy="3635929"/>
          </a:xfrm>
        </p:grpSpPr>
        <p:pic>
          <p:nvPicPr>
            <p:cNvPr id="14" name="Image 13" descr="IMG_0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55" y="4372850"/>
              <a:ext cx="1645192" cy="1560562"/>
            </a:xfrm>
            <a:prstGeom prst="rect">
              <a:avLst/>
            </a:prstGeom>
          </p:spPr>
        </p:pic>
        <p:pic>
          <p:nvPicPr>
            <p:cNvPr id="8" name="Image 7" descr="IMG_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20" y="3679714"/>
              <a:ext cx="1638020" cy="1569196"/>
            </a:xfrm>
            <a:prstGeom prst="rect">
              <a:avLst/>
            </a:prstGeom>
          </p:spPr>
        </p:pic>
        <p:pic>
          <p:nvPicPr>
            <p:cNvPr id="9" name="Image 8" descr="IMG_0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262254"/>
              <a:ext cx="1680930" cy="1671158"/>
            </a:xfrm>
            <a:prstGeom prst="rect">
              <a:avLst/>
            </a:prstGeom>
          </p:spPr>
        </p:pic>
        <p:pic>
          <p:nvPicPr>
            <p:cNvPr id="10" name="Image 9" descr="IMG_0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41" y="3298785"/>
              <a:ext cx="1754346" cy="1729140"/>
            </a:xfrm>
            <a:prstGeom prst="rect">
              <a:avLst/>
            </a:prstGeom>
          </p:spPr>
        </p:pic>
        <p:pic>
          <p:nvPicPr>
            <p:cNvPr id="11" name="Image 10" descr="IMG_04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61" y="2297483"/>
              <a:ext cx="1511582" cy="1492688"/>
            </a:xfrm>
            <a:prstGeom prst="rect">
              <a:avLst/>
            </a:prstGeom>
          </p:spPr>
        </p:pic>
        <p:pic>
          <p:nvPicPr>
            <p:cNvPr id="13" name="Image 12" descr="IMG_06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403" y="3990393"/>
              <a:ext cx="1569038" cy="1545446"/>
            </a:xfrm>
            <a:prstGeom prst="rect">
              <a:avLst/>
            </a:prstGeom>
          </p:spPr>
        </p:pic>
      </p:grpSp>
      <p:grpSp>
        <p:nvGrpSpPr>
          <p:cNvPr id="20" name="Grouper 19"/>
          <p:cNvGrpSpPr/>
          <p:nvPr/>
        </p:nvGrpSpPr>
        <p:grpSpPr>
          <a:xfrm>
            <a:off x="183040" y="6018299"/>
            <a:ext cx="2066097" cy="525708"/>
            <a:chOff x="183040" y="6018299"/>
            <a:chExt cx="2066097" cy="525708"/>
          </a:xfrm>
        </p:grpSpPr>
        <p:pic>
          <p:nvPicPr>
            <p:cNvPr id="16" name="Image 15" descr="AllEnvi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3040" y="6018299"/>
              <a:ext cx="475624" cy="515258"/>
            </a:xfrm>
            <a:prstGeom prst="rect">
              <a:avLst/>
            </a:prstGeom>
          </p:spPr>
        </p:pic>
        <p:pic>
          <p:nvPicPr>
            <p:cNvPr id="17" name="Image 16" descr="LogoCRBA"/>
            <p:cNvPicPr/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67799" y="6062092"/>
              <a:ext cx="478158" cy="467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Image 17" descr="LogoOceanomics"/>
            <p:cNvPicPr/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751543" y="6200884"/>
              <a:ext cx="497594" cy="25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Image 18" descr="LogoMESR"/>
            <p:cNvPicPr/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56268" y="6108613"/>
              <a:ext cx="335876" cy="435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Grouper 21"/>
          <p:cNvGrpSpPr/>
          <p:nvPr/>
        </p:nvGrpSpPr>
        <p:grpSpPr>
          <a:xfrm>
            <a:off x="3311571" y="1711152"/>
            <a:ext cx="5269097" cy="2279128"/>
            <a:chOff x="3311571" y="1711152"/>
            <a:chExt cx="5269097" cy="2279128"/>
          </a:xfrm>
        </p:grpSpPr>
        <p:pic>
          <p:nvPicPr>
            <p:cNvPr id="6" name="Image 5" descr="ECOSCOPE logo final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571" y="1711152"/>
              <a:ext cx="5233807" cy="2279128"/>
            </a:xfrm>
            <a:prstGeom prst="rect">
              <a:avLst/>
            </a:prstGeom>
          </p:spPr>
        </p:pic>
        <p:sp useBgFill="1">
          <p:nvSpPr>
            <p:cNvPr id="15" name="ZoneTexte 14"/>
            <p:cNvSpPr txBox="1"/>
            <p:nvPr/>
          </p:nvSpPr>
          <p:spPr>
            <a:xfrm>
              <a:off x="5125526" y="2904085"/>
              <a:ext cx="3455142" cy="73866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 smtClean="0">
                  <a:solidFill>
                    <a:srgbClr val="07345B"/>
                  </a:solidFill>
                  <a:latin typeface="Arial"/>
                  <a:cs typeface="Arial"/>
                </a:rPr>
                <a:t>POLE DE DONNEES D’OBSERVATION</a:t>
              </a:r>
            </a:p>
            <a:p>
              <a:pPr algn="r"/>
              <a:r>
                <a:rPr lang="fr-FR" sz="1400" dirty="0" smtClean="0">
                  <a:solidFill>
                    <a:srgbClr val="07345B"/>
                  </a:solidFill>
                  <a:latin typeface="Arial"/>
                  <a:cs typeface="Arial"/>
                </a:rPr>
                <a:t>POUR LA RECHERCHE</a:t>
              </a:r>
            </a:p>
            <a:p>
              <a:pPr algn="r"/>
              <a:r>
                <a:rPr lang="fr-FR" sz="1400" dirty="0" smtClean="0">
                  <a:solidFill>
                    <a:srgbClr val="07345B"/>
                  </a:solidFill>
                  <a:latin typeface="Arial"/>
                  <a:cs typeface="Arial"/>
                </a:rPr>
                <a:t>SUR LA BIODIVERSITE</a:t>
              </a:r>
              <a:endParaRPr lang="fr-FR" sz="1400" dirty="0">
                <a:solidFill>
                  <a:srgbClr val="07345B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3587540" y="5723844"/>
            <a:ext cx="5097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7345B"/>
                </a:solidFill>
                <a:latin typeface="+mj-lt"/>
              </a:rPr>
              <a:t>15 septembre 2015 - Formation GBIF-France, MNHN</a:t>
            </a:r>
          </a:p>
          <a:p>
            <a:pPr algn="ctr"/>
            <a:r>
              <a:rPr lang="fr-FR" sz="1200" dirty="0" smtClean="0">
                <a:solidFill>
                  <a:srgbClr val="07345B"/>
                </a:solidFill>
                <a:latin typeface="+mj-lt"/>
              </a:rPr>
              <a:t>Aurélie Delavaud – Responsable du p</a:t>
            </a:r>
            <a:r>
              <a:rPr lang="fr-FR" sz="1200" dirty="0" smtClean="0">
                <a:solidFill>
                  <a:srgbClr val="07345B"/>
                </a:solidFill>
                <a:latin typeface="+mj-lt"/>
              </a:rPr>
              <a:t>ôle Observations de la biodiversité, FRB</a:t>
            </a:r>
            <a:endParaRPr lang="fr-FR" sz="1200" dirty="0">
              <a:solidFill>
                <a:srgbClr val="07345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26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37967"/>
          </a:xfrm>
        </p:spPr>
        <p:txBody>
          <a:bodyPr/>
          <a:lstStyle/>
          <a:p>
            <a:r>
              <a:rPr lang="en-GB" dirty="0" smtClean="0">
                <a:solidFill>
                  <a:srgbClr val="172E4E"/>
                </a:solidFill>
              </a:rPr>
              <a:t>En </a:t>
            </a:r>
            <a:r>
              <a:rPr lang="en-GB" dirty="0" err="1" smtClean="0">
                <a:solidFill>
                  <a:srgbClr val="172E4E"/>
                </a:solidFill>
              </a:rPr>
              <a:t>pratique</a:t>
            </a:r>
            <a:r>
              <a:rPr lang="en-GB" dirty="0" smtClean="0">
                <a:solidFill>
                  <a:srgbClr val="172E4E"/>
                </a:solidFill>
              </a:rPr>
              <a:t> - </a:t>
            </a:r>
            <a:r>
              <a:rPr lang="en-GB" dirty="0" err="1">
                <a:solidFill>
                  <a:srgbClr val="172E4E"/>
                </a:solidFill>
              </a:rPr>
              <a:t>D</a:t>
            </a:r>
            <a:r>
              <a:rPr lang="en-GB" dirty="0" err="1" smtClean="0">
                <a:solidFill>
                  <a:srgbClr val="172E4E"/>
                </a:solidFill>
              </a:rPr>
              <a:t>onnées</a:t>
            </a:r>
            <a:r>
              <a:rPr lang="en-GB" dirty="0" smtClean="0">
                <a:solidFill>
                  <a:srgbClr val="172E4E"/>
                </a:solidFill>
              </a:rPr>
              <a:t> </a:t>
            </a:r>
            <a:r>
              <a:rPr lang="en-GB" dirty="0" err="1" smtClean="0">
                <a:solidFill>
                  <a:srgbClr val="172E4E"/>
                </a:solidFill>
              </a:rPr>
              <a:t>d’observation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478161" y="1505024"/>
            <a:ext cx="8157444" cy="477053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  <a:defRPr/>
            </a:pP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Quelles méta/données ?</a:t>
            </a:r>
          </a:p>
          <a:p>
            <a:pPr marL="285750" indent="-285750">
              <a:buFont typeface="Wingdings" charset="2"/>
              <a:buChar char="§"/>
              <a:defRPr/>
            </a:pP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Observatoires de recherche sur la biodiversité (obs., </a:t>
            </a:r>
            <a:r>
              <a:rPr lang="fr-FR" dirty="0" err="1" smtClean="0">
                <a:solidFill>
                  <a:srgbClr val="07345B"/>
                </a:solidFill>
                <a:latin typeface="Arial"/>
                <a:cs typeface="Arial"/>
              </a:rPr>
              <a:t>expé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.)</a:t>
            </a:r>
          </a:p>
          <a:p>
            <a:pPr marL="742950" lvl="1" indent="-285750">
              <a:buFont typeface="Courier New"/>
              <a:buChar char="o"/>
              <a:defRPr/>
            </a:pP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Centres de ressources biologiques et de collections</a:t>
            </a:r>
          </a:p>
          <a:p>
            <a:pPr lvl="1">
              <a:defRPr/>
            </a:pP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Les données restent gérées par les laboratoires !</a:t>
            </a:r>
          </a:p>
          <a:p>
            <a:pPr lvl="1">
              <a:defRPr/>
            </a:pP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285750" indent="-285750">
              <a:buFont typeface="Wingdings" charset="2"/>
              <a:buChar char="§"/>
              <a:defRPr/>
            </a:pPr>
            <a:endParaRPr lang="fr-FR" sz="2000" b="1" dirty="0">
              <a:solidFill>
                <a:srgbClr val="07345B"/>
              </a:solidFill>
              <a:latin typeface="Arial"/>
              <a:cs typeface="Arial"/>
            </a:endParaRPr>
          </a:p>
          <a:p>
            <a:pPr marL="285750" indent="-285750">
              <a:buFont typeface="Wingdings" charset="2"/>
              <a:buChar char="§"/>
              <a:defRPr/>
            </a:pP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Pôle </a:t>
            </a:r>
            <a:r>
              <a:rPr lang="fr-FR" sz="2000" b="1" dirty="0">
                <a:solidFill>
                  <a:srgbClr val="07345B"/>
                </a:solidFill>
                <a:latin typeface="Arial"/>
                <a:cs typeface="Arial"/>
              </a:rPr>
              <a:t>de </a:t>
            </a: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données </a:t>
            </a:r>
            <a:r>
              <a:rPr lang="fr-FR" sz="2000" b="1" dirty="0">
                <a:solidFill>
                  <a:srgbClr val="07345B"/>
                </a:solidFill>
                <a:latin typeface="Arial"/>
                <a:cs typeface="Arial"/>
              </a:rPr>
              <a:t>organisé à partir de </a:t>
            </a: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l’existant</a:t>
            </a:r>
          </a:p>
          <a:p>
            <a:pPr marL="285750" indent="-285750">
              <a:buFont typeface="Wingdings" charset="2"/>
              <a:buChar char="§"/>
              <a:defRPr/>
            </a:pPr>
            <a:endParaRPr lang="fr-FR" sz="2000" b="1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285750" indent="-285750">
              <a:buFont typeface="Wingdings" charset="2"/>
              <a:buChar char="§"/>
              <a:defRPr/>
            </a:pPr>
            <a:r>
              <a:rPr lang="fr-FR" sz="2000" b="1" dirty="0">
                <a:solidFill>
                  <a:srgbClr val="07345B"/>
                </a:solidFill>
                <a:latin typeface="Arial"/>
                <a:cs typeface="Arial"/>
              </a:rPr>
              <a:t>C</a:t>
            </a: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ontribue à l’effort collectif au niveau national</a:t>
            </a:r>
          </a:p>
          <a:p>
            <a:pPr marL="285750" indent="-285750">
              <a:buFont typeface="Wingdings" charset="2"/>
              <a:buChar char="§"/>
              <a:defRPr/>
            </a:pPr>
            <a:endParaRPr lang="fr-FR" sz="2000" b="1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285750" indent="-285750">
              <a:buFont typeface="Wingdings" charset="2"/>
              <a:buChar char="§"/>
              <a:defRPr/>
            </a:pP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En </a:t>
            </a:r>
            <a:r>
              <a:rPr lang="fr-FR" sz="2000" b="1" dirty="0">
                <a:solidFill>
                  <a:srgbClr val="07345B"/>
                </a:solidFill>
                <a:latin typeface="Arial"/>
                <a:cs typeface="Arial"/>
              </a:rPr>
              <a:t>lien avec les échelles européennes et internationales</a:t>
            </a:r>
          </a:p>
          <a:p>
            <a:pPr marL="285750" indent="-285750">
              <a:buFont typeface="Wingdings" charset="2"/>
              <a:buChar char="§"/>
              <a:defRPr/>
            </a:pPr>
            <a:endParaRPr lang="fr-FR" sz="2000" b="1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>
              <a:defRPr/>
            </a:pPr>
            <a:endParaRPr lang="fr-FR" dirty="0">
              <a:solidFill>
                <a:srgbClr val="07345B"/>
              </a:solidFill>
              <a:latin typeface="Arial"/>
              <a:cs typeface="Arial"/>
            </a:endParaRPr>
          </a:p>
        </p:txBody>
      </p:sp>
      <p:pic>
        <p:nvPicPr>
          <p:cNvPr id="25" name="Image 47" descr="GBIF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82065" y="2358572"/>
            <a:ext cx="836540" cy="7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68" y="4440667"/>
            <a:ext cx="1174537" cy="57531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009" y="3579058"/>
            <a:ext cx="1366194" cy="5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oneTexte 34"/>
          <p:cNvSpPr txBox="1"/>
          <p:nvPr/>
        </p:nvSpPr>
        <p:spPr>
          <a:xfrm>
            <a:off x="309758" y="729456"/>
            <a:ext cx="8157444" cy="2554545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800" dirty="0" smtClean="0">
                <a:solidFill>
                  <a:srgbClr val="07345B"/>
                </a:solidFill>
                <a:latin typeface="Arial"/>
                <a:cs typeface="Arial"/>
              </a:rPr>
              <a:t>Merci de votre attention !</a:t>
            </a:r>
          </a:p>
          <a:p>
            <a:pPr marL="285750" indent="-285750">
              <a:buFont typeface="Wingdings" charset="2"/>
              <a:buChar char="§"/>
              <a:defRPr/>
            </a:pPr>
            <a:endParaRPr lang="fr-FR" sz="2000" b="1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>
              <a:defRPr/>
            </a:pPr>
            <a:endParaRPr lang="fr-FR" sz="2000" b="1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  <a:hlinkClick r:id="rId3"/>
              </a:rPr>
              <a:t>ecoscope@fondationbiodiversite.fr</a:t>
            </a:r>
            <a:endParaRPr lang="fr-FR" sz="2000" b="1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>
              <a:defRPr/>
            </a:pPr>
            <a:endParaRPr lang="fr-FR" sz="1400" dirty="0">
              <a:solidFill>
                <a:srgbClr val="07345B"/>
              </a:solidFill>
              <a:latin typeface="Arial"/>
              <a:cs typeface="Arial"/>
            </a:endParaRPr>
          </a:p>
          <a:p>
            <a:pPr>
              <a:defRPr/>
            </a:pPr>
            <a:endParaRPr lang="fr-FR" sz="2000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fr-FR" sz="2000" dirty="0" smtClean="0">
                <a:solidFill>
                  <a:srgbClr val="07345B"/>
                </a:solidFill>
                <a:latin typeface="Arial"/>
                <a:cs typeface="Arial"/>
              </a:rPr>
              <a:t>http</a:t>
            </a:r>
            <a:r>
              <a:rPr lang="fr-FR" sz="2000" dirty="0">
                <a:solidFill>
                  <a:srgbClr val="07345B"/>
                </a:solidFill>
                <a:latin typeface="Arial"/>
                <a:cs typeface="Arial"/>
              </a:rPr>
              <a:t>://</a:t>
            </a:r>
            <a:r>
              <a:rPr lang="fr-FR" sz="2000" dirty="0" err="1">
                <a:solidFill>
                  <a:srgbClr val="07345B"/>
                </a:solidFill>
                <a:latin typeface="Arial"/>
                <a:cs typeface="Arial"/>
              </a:rPr>
              <a:t>www.fondationbiodiversite.fr</a:t>
            </a:r>
            <a:r>
              <a:rPr lang="fr-FR" sz="2000" dirty="0">
                <a:solidFill>
                  <a:srgbClr val="07345B"/>
                </a:solidFill>
                <a:latin typeface="Arial"/>
                <a:cs typeface="Arial"/>
              </a:rPr>
              <a:t>/</a:t>
            </a:r>
            <a:r>
              <a:rPr lang="fr-FR" sz="2000" dirty="0" err="1">
                <a:solidFill>
                  <a:srgbClr val="07345B"/>
                </a:solidFill>
                <a:latin typeface="Arial"/>
                <a:cs typeface="Arial"/>
              </a:rPr>
              <a:t>ecoscope</a:t>
            </a:r>
            <a:r>
              <a:rPr lang="fr-FR" sz="2000" dirty="0">
                <a:solidFill>
                  <a:srgbClr val="07345B"/>
                </a:solidFill>
                <a:latin typeface="Arial"/>
                <a:cs typeface="Arial"/>
              </a:rPr>
              <a:t>/</a:t>
            </a:r>
            <a:r>
              <a:rPr lang="fr-FR" sz="2000" dirty="0" err="1">
                <a:solidFill>
                  <a:srgbClr val="07345B"/>
                </a:solidFill>
                <a:latin typeface="Arial"/>
                <a:cs typeface="Arial"/>
              </a:rPr>
              <a:t>fr</a:t>
            </a:r>
            <a:r>
              <a:rPr lang="fr-FR" sz="2000" dirty="0" smtClean="0">
                <a:solidFill>
                  <a:srgbClr val="07345B"/>
                </a:solidFill>
                <a:latin typeface="Arial"/>
                <a:cs typeface="Arial"/>
              </a:rPr>
              <a:t>/</a:t>
            </a:r>
            <a:endParaRPr lang="fr-FR" sz="2000" b="1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>
              <a:defRPr/>
            </a:pPr>
            <a:endParaRPr lang="fr-FR" dirty="0">
              <a:solidFill>
                <a:srgbClr val="07345B"/>
              </a:solidFill>
              <a:latin typeface="Arial"/>
              <a:cs typeface="Arial"/>
            </a:endParaRPr>
          </a:p>
        </p:txBody>
      </p:sp>
      <p:pic>
        <p:nvPicPr>
          <p:cNvPr id="5" name="Picture 47" descr="http://www.fbrcmi.fr/wp-content/uploads/2011/01/logo_genos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2669" y="5544716"/>
            <a:ext cx="940020" cy="532384"/>
          </a:xfrm>
          <a:prstGeom prst="rect">
            <a:avLst/>
          </a:prstGeom>
          <a:noFill/>
        </p:spPr>
      </p:pic>
      <p:pic>
        <p:nvPicPr>
          <p:cNvPr id="7" name="Picture 10" descr="https://encrypted-tbn3.gstatic.com/images?q=tbn:ANd9GcRbU8cqCSK7oGybI2lQJK4G68xZ63HkJnu6tEOs12qACN20Ikd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31767" y="4041680"/>
            <a:ext cx="993451" cy="484184"/>
          </a:xfrm>
          <a:prstGeom prst="rect">
            <a:avLst/>
          </a:prstGeom>
          <a:noFill/>
        </p:spPr>
      </p:pic>
      <p:pic>
        <p:nvPicPr>
          <p:cNvPr id="9" name="Picture 25" descr="http://www.cpie81.fr/CPIE/media/image/Logo-OD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46711" y="5029028"/>
            <a:ext cx="764193" cy="391066"/>
          </a:xfrm>
          <a:prstGeom prst="rect">
            <a:avLst/>
          </a:prstGeom>
          <a:noFill/>
        </p:spPr>
      </p:pic>
      <p:pic>
        <p:nvPicPr>
          <p:cNvPr id="10" name="Picture 41" descr="http://www.redsemillas.info/wp-content/uploads/2012/01/reseau_semences_paysanne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30650" y="5224561"/>
            <a:ext cx="840612" cy="487757"/>
          </a:xfrm>
          <a:prstGeom prst="rect">
            <a:avLst/>
          </a:prstGeom>
          <a:noFill/>
        </p:spPr>
      </p:pic>
      <p:pic>
        <p:nvPicPr>
          <p:cNvPr id="11" name="Picture 43" descr="http://www.onf.fr/outils/logos/20111114-130838-699623/++display++150x150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71974" y="5923167"/>
            <a:ext cx="1137334" cy="581100"/>
          </a:xfrm>
          <a:prstGeom prst="rect">
            <a:avLst/>
          </a:prstGeom>
          <a:noFill/>
        </p:spPr>
      </p:pic>
      <p:pic>
        <p:nvPicPr>
          <p:cNvPr id="12" name="Picture 45" descr="http://www6.val-de-loire.inra.fr/var/internet_val_de_loire_ue_gbfor/storage/images/dossier-plantacomp/32122-2-fre-FR/Dossier-PlantaComp_inra_article_full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55449" y="4782716"/>
            <a:ext cx="800391" cy="762000"/>
          </a:xfrm>
          <a:prstGeom prst="rect">
            <a:avLst/>
          </a:prstGeom>
          <a:noFill/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>
          <a:xfrm>
            <a:off x="4388480" y="4486536"/>
            <a:ext cx="944434" cy="35815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1767" y="5960362"/>
            <a:ext cx="930733" cy="23347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>
          <a:xfrm>
            <a:off x="175550" y="4132214"/>
            <a:ext cx="605222" cy="644486"/>
          </a:xfrm>
          <a:prstGeom prst="rect">
            <a:avLst/>
          </a:prstGeom>
        </p:spPr>
      </p:pic>
      <p:pic>
        <p:nvPicPr>
          <p:cNvPr id="16" name="Picture 5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16040" y="5659717"/>
            <a:ext cx="2751095" cy="183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7" descr="http://www6.jouy.inra.fr/var/internet6_jouy_gabi/storage/images/page-d-accueil2/actualites/reseau-crb-anim/32245-1-fre-FR/Reseau-CRB-Anim_inra_article_listite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98975" y="3627324"/>
            <a:ext cx="700639" cy="690504"/>
          </a:xfrm>
          <a:prstGeom prst="rect">
            <a:avLst/>
          </a:prstGeom>
          <a:noFill/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75296" y="4317828"/>
            <a:ext cx="554040" cy="7112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2096" y="4132214"/>
            <a:ext cx="858314" cy="5334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91652" y="5224561"/>
            <a:ext cx="1681225" cy="31081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5550" y="5480916"/>
            <a:ext cx="1398668" cy="322532"/>
          </a:xfrm>
          <a:prstGeom prst="rect">
            <a:avLst/>
          </a:prstGeom>
        </p:spPr>
      </p:pic>
      <p:pic>
        <p:nvPicPr>
          <p:cNvPr id="23" name="Picture 18" descr="http://lagplon.ird.nc/img/lagplon-a.gif;jsessionid=E4B98DF075612003DB6BED38E97A01A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233839" y="3721404"/>
            <a:ext cx="1299128" cy="414356"/>
          </a:xfrm>
          <a:prstGeom prst="rect">
            <a:avLst/>
          </a:prstGeom>
          <a:noFill/>
        </p:spPr>
      </p:pic>
      <p:pic>
        <p:nvPicPr>
          <p:cNvPr id="26" name="Picture 27" descr="ORE PFC"/>
          <p:cNvPicPr>
            <a:picLocks noChangeAspect="1" noChangeArrowheads="1"/>
          </p:cNvPicPr>
          <p:nvPr/>
        </p:nvPicPr>
        <p:blipFill>
          <a:blip r:embed="rId20" cstate="print"/>
          <a:srcRect l="48378"/>
          <a:stretch>
            <a:fillRect/>
          </a:stretch>
        </p:blipFill>
        <p:spPr bwMode="auto">
          <a:xfrm>
            <a:off x="550844" y="4871226"/>
            <a:ext cx="1146290" cy="410306"/>
          </a:xfrm>
          <a:prstGeom prst="rect">
            <a:avLst/>
          </a:prstGeom>
          <a:noFill/>
        </p:spPr>
      </p:pic>
      <p:sp>
        <p:nvSpPr>
          <p:cNvPr id="27" name="ZoneTexte 26"/>
          <p:cNvSpPr txBox="1"/>
          <p:nvPr/>
        </p:nvSpPr>
        <p:spPr>
          <a:xfrm>
            <a:off x="3978387" y="3662088"/>
            <a:ext cx="13473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solidFill>
                  <a:schemeClr val="accent5"/>
                </a:solidFill>
              </a:rPr>
              <a:t>OBLA</a:t>
            </a:r>
            <a:endParaRPr lang="fr-FR" sz="1000" dirty="0" smtClean="0">
              <a:solidFill>
                <a:schemeClr val="accent5"/>
              </a:solidFill>
            </a:endParaRPr>
          </a:p>
          <a:p>
            <a:pPr algn="ctr"/>
            <a:r>
              <a:rPr lang="fr-FR" sz="1000" dirty="0" smtClean="0">
                <a:solidFill>
                  <a:schemeClr val="accent5"/>
                </a:solidFill>
              </a:rPr>
              <a:t>Observatoire de la Loire et ses affluents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53956" y="1621965"/>
            <a:ext cx="21054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solidFill>
                  <a:schemeClr val="accent5"/>
                </a:solidFill>
              </a:rPr>
              <a:t>OBLIC</a:t>
            </a:r>
          </a:p>
          <a:p>
            <a:pPr algn="ctr"/>
            <a:r>
              <a:rPr lang="fr-FR" sz="1000" dirty="0" smtClean="0">
                <a:solidFill>
                  <a:schemeClr val="accent5"/>
                </a:solidFill>
              </a:rPr>
              <a:t>Observatoire </a:t>
            </a:r>
            <a:r>
              <a:rPr lang="fr-FR" sz="1000" dirty="0">
                <a:solidFill>
                  <a:schemeClr val="accent5"/>
                </a:solidFill>
              </a:rPr>
              <a:t>de la Biodiversité Littorale et </a:t>
            </a:r>
            <a:r>
              <a:rPr lang="fr-FR" sz="1000" dirty="0" smtClean="0">
                <a:solidFill>
                  <a:schemeClr val="accent5"/>
                </a:solidFill>
              </a:rPr>
              <a:t>Côtière</a:t>
            </a: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29" name="Picture 23" descr="http://vigienature.mnhn.fr/sites/vigienature.mnhn.fr/files/uploads/bluemasters_logo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32967" y="2320737"/>
            <a:ext cx="1604805" cy="382794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>
          <a:xfrm>
            <a:off x="6670928" y="513303"/>
            <a:ext cx="21306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 err="1" smtClean="0">
                <a:solidFill>
                  <a:schemeClr val="accent5"/>
                </a:solidFill>
              </a:rPr>
              <a:t>ORChEsTr</a:t>
            </a:r>
            <a:endParaRPr lang="fr-FR" sz="1000" dirty="0" smtClean="0">
              <a:solidFill>
                <a:schemeClr val="accent5"/>
              </a:solidFill>
            </a:endParaRPr>
          </a:p>
          <a:p>
            <a:pPr algn="ctr"/>
            <a:r>
              <a:rPr lang="fr-FR" sz="1000" dirty="0" smtClean="0">
                <a:solidFill>
                  <a:schemeClr val="accent5"/>
                </a:solidFill>
              </a:rPr>
              <a:t>Observatoires </a:t>
            </a:r>
            <a:r>
              <a:rPr lang="fr-FR" sz="1000" dirty="0">
                <a:solidFill>
                  <a:schemeClr val="accent5"/>
                </a:solidFill>
              </a:rPr>
              <a:t>Régionaux de la Chorologie des Espèces et des traits d’histoire de </a:t>
            </a:r>
            <a:r>
              <a:rPr lang="fr-FR" sz="1000" dirty="0" smtClean="0">
                <a:solidFill>
                  <a:schemeClr val="accent5"/>
                </a:solidFill>
              </a:rPr>
              <a:t>vie</a:t>
            </a: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33" name="Image 32" descr="LogoOceanomics"/>
          <p:cNvPicPr/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8093214" y="2996318"/>
            <a:ext cx="812800" cy="416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1005" y="4216086"/>
            <a:ext cx="765950" cy="545608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34192" y="2621949"/>
            <a:ext cx="901700" cy="9144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98975" y="1299589"/>
            <a:ext cx="1222670" cy="322376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55714" y="5002933"/>
            <a:ext cx="1232766" cy="386389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93214" y="4404968"/>
            <a:ext cx="706389" cy="75549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28064" y="3549848"/>
            <a:ext cx="795289" cy="2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172E4E"/>
                </a:solidFill>
              </a:rPr>
              <a:t>Enjeux</a:t>
            </a:r>
            <a:r>
              <a:rPr lang="en-GB" dirty="0">
                <a:solidFill>
                  <a:srgbClr val="172E4E"/>
                </a:solidFill>
              </a:rPr>
              <a:t> - </a:t>
            </a:r>
            <a:r>
              <a:rPr lang="en-GB" dirty="0" err="1">
                <a:solidFill>
                  <a:srgbClr val="172E4E"/>
                </a:solidFill>
              </a:rPr>
              <a:t>Données</a:t>
            </a:r>
            <a:r>
              <a:rPr lang="en-GB" dirty="0">
                <a:solidFill>
                  <a:srgbClr val="172E4E"/>
                </a:solidFill>
              </a:rPr>
              <a:t> </a:t>
            </a:r>
            <a:r>
              <a:rPr lang="en-GB" dirty="0" err="1">
                <a:solidFill>
                  <a:srgbClr val="172E4E"/>
                </a:solidFill>
              </a:rPr>
              <a:t>d’observation</a:t>
            </a:r>
            <a:r>
              <a:rPr lang="en-GB" dirty="0">
                <a:solidFill>
                  <a:srgbClr val="172E4E"/>
                </a:solidFill>
              </a:rPr>
              <a:t/>
            </a:r>
            <a:br>
              <a:rPr lang="en-GB" dirty="0">
                <a:solidFill>
                  <a:srgbClr val="172E4E"/>
                </a:solidFill>
              </a:rPr>
            </a:b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355994" y="1484313"/>
            <a:ext cx="8386866" cy="369332"/>
          </a:xfrm>
          <a:prstGeom prst="rect">
            <a:avLst/>
          </a:prstGeom>
          <a:solidFill>
            <a:srgbClr val="FFFFFF"/>
          </a:solidFill>
          <a:ln>
            <a:solidFill>
              <a:srgbClr val="C8C70D"/>
            </a:solidFill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ts val="600"/>
              </a:spcBef>
            </a:pPr>
            <a:r>
              <a:rPr lang="fr-FR" b="1" cap="all" dirty="0" smtClean="0">
                <a:solidFill>
                  <a:srgbClr val="172E4E"/>
                </a:solidFill>
                <a:latin typeface="Arial"/>
                <a:cs typeface="Arial"/>
              </a:rPr>
              <a:t>ENJEUX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7698178" y="2433682"/>
            <a:ext cx="1577974" cy="1341118"/>
            <a:chOff x="357493" y="4615155"/>
            <a:chExt cx="1577974" cy="1341118"/>
          </a:xfrm>
        </p:grpSpPr>
        <p:sp>
          <p:nvSpPr>
            <p:cNvPr id="24" name="Ellipse 23"/>
            <p:cNvSpPr/>
            <p:nvPr/>
          </p:nvSpPr>
          <p:spPr>
            <a:xfrm>
              <a:off x="493278" y="4615155"/>
              <a:ext cx="1293346" cy="1293346"/>
            </a:xfrm>
            <a:prstGeom prst="ellipse">
              <a:avLst/>
            </a:prstGeom>
            <a:solidFill>
              <a:srgbClr val="BFBFBF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ZoneTexte 24"/>
            <p:cNvSpPr txBox="1"/>
            <p:nvPr/>
          </p:nvSpPr>
          <p:spPr>
            <a:xfrm>
              <a:off x="357493" y="4748683"/>
              <a:ext cx="15779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smtClean="0">
                  <a:solidFill>
                    <a:srgbClr val="172E4E"/>
                  </a:solidFill>
                </a:rPr>
                <a:t>Prospective CS</a:t>
              </a:r>
            </a:p>
            <a:p>
              <a:pPr algn="ctr"/>
              <a:r>
                <a:rPr lang="fr-FR" sz="1100" dirty="0" smtClean="0">
                  <a:solidFill>
                    <a:srgbClr val="172E4E"/>
                  </a:solidFill>
                </a:rPr>
                <a:t>FRB 2009</a:t>
              </a:r>
              <a:endParaRPr lang="fr-FR" sz="1100" dirty="0">
                <a:solidFill>
                  <a:srgbClr val="172E4E"/>
                </a:solidFill>
              </a:endParaRPr>
            </a:p>
          </p:txBody>
        </p:sp>
        <p:pic>
          <p:nvPicPr>
            <p:cNvPr id="26" name="Picture 2" descr="Couv_pros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809" y="5168779"/>
              <a:ext cx="565772" cy="787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er 3"/>
          <p:cNvGrpSpPr/>
          <p:nvPr/>
        </p:nvGrpSpPr>
        <p:grpSpPr>
          <a:xfrm>
            <a:off x="219321" y="1081266"/>
            <a:ext cx="3457084" cy="2361186"/>
            <a:chOff x="8072896" y="1268760"/>
            <a:chExt cx="4017501" cy="2743953"/>
          </a:xfrm>
        </p:grpSpPr>
        <p:pic>
          <p:nvPicPr>
            <p:cNvPr id="5" name="Picture 4" descr="Évolution des populati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150" y="1988839"/>
              <a:ext cx="3026346" cy="1754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us.123rf.com/450wm/lello4d/lello4d1201/lello4d120100009/11779729-planet-earth-with-some-clouds-atlantic-ocean-view-where-are-partially-visible-the-americas-africa-an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896" y="1268760"/>
              <a:ext cx="1225886" cy="122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biodiversité déclin 20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265"/>
            <a:stretch>
              <a:fillRect/>
            </a:stretch>
          </p:blipFill>
          <p:spPr bwMode="auto">
            <a:xfrm>
              <a:off x="9298782" y="3490278"/>
              <a:ext cx="2791615" cy="522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://www.dessin.tv/files/2011/02/coloriage-oiseau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4359" y="1799456"/>
              <a:ext cx="261128" cy="36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ZoneTexte 22"/>
          <p:cNvSpPr txBox="1"/>
          <p:nvPr/>
        </p:nvSpPr>
        <p:spPr>
          <a:xfrm>
            <a:off x="355994" y="4005245"/>
            <a:ext cx="8386866" cy="369332"/>
          </a:xfrm>
          <a:prstGeom prst="rect">
            <a:avLst/>
          </a:prstGeom>
          <a:noFill/>
          <a:ln>
            <a:solidFill>
              <a:srgbClr val="C8C70D"/>
            </a:solidFill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ts val="600"/>
              </a:spcBef>
            </a:pPr>
            <a:r>
              <a:rPr lang="fr-FR" b="1" cap="all" dirty="0" smtClean="0">
                <a:solidFill>
                  <a:srgbClr val="172E4E"/>
                </a:solidFill>
                <a:latin typeface="Arial"/>
                <a:cs typeface="Arial"/>
              </a:rPr>
              <a:t>état des difficultés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7763" y="1926292"/>
            <a:ext cx="4763512" cy="12003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0" lvl="1" defTabSz="914400">
              <a:buSzPct val="80000"/>
              <a:buFont typeface="Wingdings" charset="2"/>
              <a:buChar char="§"/>
            </a:pPr>
            <a:r>
              <a:rPr lang="fr-FR" dirty="0" smtClean="0">
                <a:solidFill>
                  <a:srgbClr val="172E4E"/>
                </a:solidFill>
                <a:latin typeface="Arial"/>
                <a:cs typeface="Arial"/>
              </a:rPr>
              <a:t> Comprendre l’état et la dynamique de la biodiversité &gt; modèles, scénario, transfert de connaissances</a:t>
            </a:r>
          </a:p>
          <a:p>
            <a:pPr marL="0" lvl="1" defTabSz="914400">
              <a:buSzPct val="80000"/>
              <a:buFont typeface="Wingdings" charset="2"/>
              <a:buChar char="§"/>
            </a:pPr>
            <a:r>
              <a:rPr lang="fr-FR" dirty="0">
                <a:solidFill>
                  <a:srgbClr val="172E4E"/>
                </a:solidFill>
                <a:latin typeface="Arial"/>
                <a:cs typeface="Arial"/>
              </a:rPr>
              <a:t> </a:t>
            </a:r>
            <a:r>
              <a:rPr lang="fr-FR" dirty="0" smtClean="0">
                <a:solidFill>
                  <a:srgbClr val="172E4E"/>
                </a:solidFill>
                <a:latin typeface="Arial"/>
                <a:cs typeface="Arial"/>
              </a:rPr>
              <a:t>Eclairer la décision socio-politique </a:t>
            </a:r>
            <a:endParaRPr lang="fr-FR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440477" y="5009467"/>
            <a:ext cx="4352277" cy="646331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dirty="0">
                <a:solidFill>
                  <a:srgbClr val="172E4E"/>
                </a:solidFill>
                <a:latin typeface="Arial"/>
                <a:cs typeface="Arial"/>
              </a:rPr>
              <a:t>D</a:t>
            </a:r>
            <a:r>
              <a:rPr lang="fr-FR" dirty="0" smtClean="0">
                <a:solidFill>
                  <a:srgbClr val="172E4E"/>
                </a:solidFill>
                <a:latin typeface="Arial"/>
                <a:cs typeface="Arial"/>
              </a:rPr>
              <a:t>onnées d’observation de la biodiversité</a:t>
            </a:r>
          </a:p>
          <a:p>
            <a:pPr algn="ctr">
              <a:defRPr/>
            </a:pPr>
            <a:r>
              <a:rPr lang="fr-FR" dirty="0" smtClean="0">
                <a:solidFill>
                  <a:srgbClr val="172E4E"/>
                </a:solidFill>
                <a:latin typeface="Arial"/>
                <a:cs typeface="Arial"/>
              </a:rPr>
              <a:t>peu </a:t>
            </a:r>
            <a:r>
              <a:rPr lang="fr-FR" dirty="0">
                <a:solidFill>
                  <a:srgbClr val="172E4E"/>
                </a:solidFill>
                <a:latin typeface="Arial"/>
                <a:cs typeface="Arial"/>
              </a:rPr>
              <a:t>disponibles et/ou incomplètes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081398" y="5413495"/>
            <a:ext cx="1911868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rgbClr val="172E4E"/>
                </a:solidFill>
                <a:latin typeface="Arial"/>
                <a:cs typeface="Arial"/>
              </a:rPr>
              <a:t>Synthèses, évaluations, indicateurs difficiles à obtenir pour l’aide à la décision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081398" y="4617638"/>
            <a:ext cx="191186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rgbClr val="172E4E"/>
                </a:solidFill>
                <a:latin typeface="Arial"/>
                <a:cs typeface="Arial"/>
              </a:rPr>
              <a:t>(Ré)utilisation difficile des jeux de données en recherche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587870" y="4510750"/>
            <a:ext cx="185260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kern="1200" dirty="0" smtClean="0">
                <a:solidFill>
                  <a:srgbClr val="172E4E"/>
                </a:solidFill>
                <a:latin typeface="Arial"/>
                <a:cs typeface="Arial"/>
              </a:rPr>
              <a:t>Données non collectées (no obs.)</a:t>
            </a:r>
            <a:endParaRPr lang="fr-FR" sz="1200" kern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19321" y="4767608"/>
            <a:ext cx="1867681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Lacunes</a:t>
            </a:r>
          </a:p>
          <a:p>
            <a:pPr>
              <a:buFontTx/>
              <a:buChar char="-"/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espace, temps</a:t>
            </a:r>
          </a:p>
          <a:p>
            <a:pPr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- taxonomie</a:t>
            </a:r>
          </a:p>
          <a:p>
            <a:pPr>
              <a:buFontTx/>
              <a:buChar char="-"/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niveaux d’organisation</a:t>
            </a:r>
          </a:p>
          <a:p>
            <a:pPr>
              <a:buFontTx/>
              <a:buChar char="-"/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résolutions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93278" y="5592235"/>
            <a:ext cx="173100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Données inconnues (no)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77365" y="5828994"/>
            <a:ext cx="188912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Hétérogénéité</a:t>
            </a:r>
          </a:p>
          <a:p>
            <a:pPr>
              <a:buFontTx/>
              <a:buChar char="-"/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nature</a:t>
            </a:r>
          </a:p>
          <a:p>
            <a:pPr>
              <a:buFontTx/>
              <a:buChar char="-"/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format</a:t>
            </a:r>
          </a:p>
          <a:p>
            <a:pPr>
              <a:buFontTx/>
              <a:buChar char="-"/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qualité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118820" y="6098218"/>
            <a:ext cx="1889125" cy="646331"/>
          </a:xfrm>
          <a:prstGeom prst="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rgbClr val="172E4E"/>
                </a:solidFill>
                <a:latin typeface="Arial"/>
                <a:cs typeface="Arial"/>
              </a:rPr>
              <a:t>Données</a:t>
            </a: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difficilement </a:t>
            </a:r>
            <a:r>
              <a:rPr lang="fr-FR" sz="1200" dirty="0">
                <a:solidFill>
                  <a:srgbClr val="172E4E"/>
                </a:solidFill>
                <a:latin typeface="Arial"/>
                <a:cs typeface="Arial"/>
              </a:rPr>
              <a:t>utilisables en (méta)analyses</a:t>
            </a:r>
          </a:p>
        </p:txBody>
      </p:sp>
      <p:sp>
        <p:nvSpPr>
          <p:cNvPr id="40" name="Chevron 39"/>
          <p:cNvSpPr/>
          <p:nvPr/>
        </p:nvSpPr>
        <p:spPr>
          <a:xfrm>
            <a:off x="6744647" y="5201392"/>
            <a:ext cx="336751" cy="275501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2135109" y="5201392"/>
            <a:ext cx="336751" cy="275501"/>
          </a:xfrm>
          <a:prstGeom prst="chevron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211313" y="5713434"/>
            <a:ext cx="188912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Données</a:t>
            </a:r>
          </a:p>
          <a:p>
            <a:pPr>
              <a:buFontTx/>
              <a:buChar char="-"/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inconnues</a:t>
            </a:r>
          </a:p>
          <a:p>
            <a:pPr>
              <a:buFontTx/>
              <a:buChar char="-"/>
              <a:defRPr/>
            </a:pPr>
            <a:r>
              <a:rPr lang="fr-FR" sz="1200" dirty="0">
                <a:solidFill>
                  <a:srgbClr val="172E4E"/>
                </a:solidFill>
                <a:latin typeface="Arial"/>
                <a:cs typeface="Arial"/>
              </a:rPr>
              <a:t> </a:t>
            </a: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inaccessibles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3627437" y="6123706"/>
            <a:ext cx="1889125" cy="646331"/>
          </a:xfrm>
          <a:prstGeom prst="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Données collectées</a:t>
            </a:r>
          </a:p>
          <a:p>
            <a:pPr>
              <a:buFontTx/>
              <a:buChar char="-"/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pas de coordination des observables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03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172E4E"/>
                </a:solidFill>
              </a:rPr>
              <a:t>Enjeux</a:t>
            </a:r>
            <a:r>
              <a:rPr lang="en-GB" dirty="0">
                <a:solidFill>
                  <a:srgbClr val="172E4E"/>
                </a:solidFill>
              </a:rPr>
              <a:t> - </a:t>
            </a:r>
            <a:r>
              <a:rPr lang="en-GB" dirty="0" err="1">
                <a:solidFill>
                  <a:srgbClr val="172E4E"/>
                </a:solidFill>
              </a:rPr>
              <a:t>Données</a:t>
            </a:r>
            <a:r>
              <a:rPr lang="en-GB" dirty="0">
                <a:solidFill>
                  <a:srgbClr val="172E4E"/>
                </a:solidFill>
              </a:rPr>
              <a:t> </a:t>
            </a:r>
            <a:r>
              <a:rPr lang="en-GB" dirty="0" err="1">
                <a:solidFill>
                  <a:srgbClr val="172E4E"/>
                </a:solidFill>
              </a:rPr>
              <a:t>d’observation</a:t>
            </a:r>
            <a:r>
              <a:rPr lang="en-GB" dirty="0">
                <a:solidFill>
                  <a:srgbClr val="172E4E"/>
                </a:solidFill>
              </a:rPr>
              <a:t/>
            </a:r>
            <a:br>
              <a:rPr lang="en-GB" dirty="0">
                <a:solidFill>
                  <a:srgbClr val="172E4E"/>
                </a:solidFill>
              </a:rPr>
            </a:b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339342" y="1474788"/>
            <a:ext cx="8386866" cy="369332"/>
          </a:xfrm>
          <a:prstGeom prst="rect">
            <a:avLst/>
          </a:prstGeom>
          <a:noFill/>
          <a:ln>
            <a:solidFill>
              <a:srgbClr val="C8C70D"/>
            </a:solidFill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ts val="600"/>
              </a:spcBef>
            </a:pPr>
            <a:r>
              <a:rPr lang="fr-FR" b="1" cap="all" dirty="0" smtClean="0">
                <a:solidFill>
                  <a:srgbClr val="172E4E"/>
                </a:solidFill>
                <a:latin typeface="Arial"/>
                <a:cs typeface="Arial"/>
              </a:rPr>
              <a:t>Leviers possibles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440477" y="2430801"/>
            <a:ext cx="4352277" cy="646331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dirty="0">
                <a:solidFill>
                  <a:srgbClr val="172E4E"/>
                </a:solidFill>
                <a:latin typeface="Arial"/>
                <a:cs typeface="Arial"/>
              </a:rPr>
              <a:t>D</a:t>
            </a:r>
            <a:r>
              <a:rPr lang="fr-FR" dirty="0" smtClean="0">
                <a:solidFill>
                  <a:srgbClr val="172E4E"/>
                </a:solidFill>
                <a:latin typeface="Arial"/>
                <a:cs typeface="Arial"/>
              </a:rPr>
              <a:t>onnées plus disponibles et couvertures d’observation étendues</a:t>
            </a:r>
            <a:endParaRPr lang="fr-FR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187234" y="2326997"/>
            <a:ext cx="1806031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rgbClr val="172E4E"/>
                </a:solidFill>
                <a:latin typeface="Arial"/>
                <a:ea typeface="ＭＳ Ｐゴシック" charset="-128"/>
                <a:cs typeface="Arial"/>
              </a:rPr>
              <a:t>Données </a:t>
            </a:r>
            <a:r>
              <a:rPr lang="fr-FR" sz="1200" dirty="0">
                <a:solidFill>
                  <a:srgbClr val="172E4E"/>
                </a:solidFill>
                <a:latin typeface="Arial"/>
                <a:cs typeface="Arial"/>
              </a:rPr>
              <a:t>mieux</a:t>
            </a:r>
            <a:r>
              <a:rPr lang="fr-FR" sz="1200" dirty="0">
                <a:solidFill>
                  <a:srgbClr val="172E4E"/>
                </a:solidFill>
                <a:latin typeface="Arial"/>
                <a:ea typeface="ＭＳ Ｐゴシック" charset="-128"/>
                <a:cs typeface="Arial"/>
              </a:rPr>
              <a:t> connectables, synergies possibles</a:t>
            </a:r>
          </a:p>
          <a:p>
            <a:pPr algn="ctr"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(</a:t>
            </a:r>
            <a:r>
              <a:rPr lang="fr-FR" sz="1200" dirty="0">
                <a:solidFill>
                  <a:srgbClr val="172E4E"/>
                </a:solidFill>
                <a:latin typeface="Arial"/>
                <a:cs typeface="Arial"/>
              </a:rPr>
              <a:t>Ré)</a:t>
            </a: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utilisation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587870" y="1932084"/>
            <a:ext cx="1852607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kern="1200" dirty="0" smtClean="0">
                <a:solidFill>
                  <a:srgbClr val="172E4E"/>
                </a:solidFill>
                <a:latin typeface="Arial"/>
                <a:cs typeface="Arial"/>
              </a:rPr>
              <a:t>Observatoires renforcés, développés &gt; données collectées</a:t>
            </a:r>
            <a:endParaRPr lang="fr-FR" sz="1200" kern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19321" y="2188942"/>
            <a:ext cx="1867681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mpd="sng">
            <a:solidFill>
              <a:srgbClr val="39FAFF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dirty="0" err="1" smtClean="0">
                <a:solidFill>
                  <a:srgbClr val="172E4E"/>
                </a:solidFill>
                <a:latin typeface="Arial"/>
                <a:cs typeface="Arial"/>
              </a:rPr>
              <a:t>Métadonnés</a:t>
            </a: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 &gt; découverte des données + accès aux jeux de données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09469" y="2909767"/>
            <a:ext cx="173100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Règles d’accès et d’utilisation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9342" y="3157994"/>
            <a:ext cx="1889125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39FAFF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Objectifs scientifiques initiaux + intégration d’un set minimal d’observables communes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000950" y="3740823"/>
            <a:ext cx="1889125" cy="461665"/>
          </a:xfrm>
          <a:prstGeom prst="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Mise en cohérence des méthodes de collecte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40" name="Chevron 39"/>
          <p:cNvSpPr/>
          <p:nvPr/>
        </p:nvSpPr>
        <p:spPr>
          <a:xfrm>
            <a:off x="6773510" y="2622726"/>
            <a:ext cx="336751" cy="275501"/>
          </a:xfrm>
          <a:prstGeom prst="chevro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2135109" y="2622726"/>
            <a:ext cx="336751" cy="275501"/>
          </a:xfrm>
          <a:prstGeom prst="chevron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45513" y="3157994"/>
            <a:ext cx="188912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 smtClean="0">
                <a:solidFill>
                  <a:srgbClr val="172E4E"/>
                </a:solidFill>
                <a:latin typeface="Arial"/>
                <a:cs typeface="Arial"/>
              </a:rPr>
              <a:t>Interopérabilité (technique, sémantique…)</a:t>
            </a:r>
            <a:endParaRPr lang="fr-FR" sz="1200" dirty="0">
              <a:solidFill>
                <a:srgbClr val="172E4E"/>
              </a:solidFill>
              <a:latin typeface="Arial"/>
              <a:cs typeface="Arial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93278" y="4745106"/>
            <a:ext cx="8157444" cy="2031325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dirty="0" smtClean="0">
                <a:solidFill>
                  <a:srgbClr val="172E4E"/>
                </a:solidFill>
                <a:latin typeface="Arial"/>
                <a:cs typeface="Arial"/>
              </a:rPr>
              <a:t>2011-2015 SOERE ECOSCOPE</a:t>
            </a:r>
          </a:p>
          <a:p>
            <a:pPr algn="ctr">
              <a:defRPr/>
            </a:pPr>
            <a:r>
              <a:rPr lang="fr-FR" dirty="0" smtClean="0">
                <a:solidFill>
                  <a:srgbClr val="172E4E"/>
                </a:solidFill>
                <a:latin typeface="Arial"/>
                <a:cs typeface="Arial"/>
              </a:rPr>
              <a:t>2016 - Vers une IR Pôle de données d’observation</a:t>
            </a:r>
          </a:p>
          <a:p>
            <a:pPr algn="ctr">
              <a:defRPr/>
            </a:pPr>
            <a:r>
              <a:rPr lang="fr-FR" dirty="0" smtClean="0">
                <a:solidFill>
                  <a:srgbClr val="172E4E"/>
                </a:solidFill>
                <a:latin typeface="Arial"/>
                <a:cs typeface="Arial"/>
              </a:rPr>
              <a:t>pour la recherche sur la biodiversité </a:t>
            </a:r>
          </a:p>
          <a:p>
            <a:pPr algn="ctr">
              <a:defRPr/>
            </a:pPr>
            <a:endParaRPr lang="fr-FR" dirty="0">
              <a:solidFill>
                <a:srgbClr val="172E4E"/>
              </a:solidFill>
              <a:latin typeface="Arial"/>
              <a:cs typeface="Arial"/>
            </a:endParaRPr>
          </a:p>
          <a:p>
            <a:pPr marL="285750" indent="-285750">
              <a:buFont typeface="Wingdings" charset="2"/>
              <a:buChar char="§"/>
              <a:defRPr/>
            </a:pPr>
            <a:r>
              <a:rPr lang="fr-FR" sz="1200" dirty="0">
                <a:solidFill>
                  <a:srgbClr val="07345B"/>
                </a:solidFill>
                <a:latin typeface="Arial"/>
                <a:cs typeface="Arial"/>
              </a:rPr>
              <a:t>Projet multi-organismes</a:t>
            </a:r>
          </a:p>
          <a:p>
            <a:pPr marL="285750" indent="-285750">
              <a:buFont typeface="Wingdings" charset="2"/>
              <a:buChar char="§"/>
              <a:defRPr/>
            </a:pPr>
            <a:r>
              <a:rPr lang="fr-FR" sz="1200" dirty="0">
                <a:solidFill>
                  <a:srgbClr val="07345B"/>
                </a:solidFill>
                <a:latin typeface="Arial"/>
                <a:cs typeface="Arial"/>
              </a:rPr>
              <a:t>Denis Couvet (MNHN)</a:t>
            </a:r>
          </a:p>
          <a:p>
            <a:pPr marL="285750" indent="-285750">
              <a:buFont typeface="Wingdings" charset="2"/>
              <a:buChar char="§"/>
              <a:defRPr/>
            </a:pPr>
            <a:r>
              <a:rPr lang="fr-FR" sz="1200" dirty="0">
                <a:solidFill>
                  <a:srgbClr val="07345B"/>
                </a:solidFill>
                <a:latin typeface="Arial"/>
                <a:cs typeface="Arial"/>
              </a:rPr>
              <a:t>Fondation pour la Recherche sur la Biodiversité</a:t>
            </a:r>
          </a:p>
          <a:p>
            <a:pPr algn="ctr">
              <a:defRPr/>
            </a:pPr>
            <a:endParaRPr lang="fr-FR" dirty="0">
              <a:solidFill>
                <a:srgbClr val="172E4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50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41" grpId="0" animBg="1"/>
      <p:bldP spid="42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172E4E"/>
                </a:solidFill>
              </a:rPr>
              <a:t>Objectifs</a:t>
            </a:r>
            <a:r>
              <a:rPr lang="en-GB" dirty="0" smtClean="0">
                <a:solidFill>
                  <a:srgbClr val="172E4E"/>
                </a:solidFill>
              </a:rPr>
              <a:t> du </a:t>
            </a:r>
            <a:r>
              <a:rPr lang="en-GB" dirty="0" err="1" smtClean="0">
                <a:solidFill>
                  <a:srgbClr val="172E4E"/>
                </a:solidFill>
              </a:rPr>
              <a:t>pôle</a:t>
            </a:r>
            <a:r>
              <a:rPr lang="en-GB" dirty="0" smtClean="0">
                <a:solidFill>
                  <a:srgbClr val="172E4E"/>
                </a:solidFill>
              </a:rPr>
              <a:t> de </a:t>
            </a:r>
            <a:r>
              <a:rPr lang="en-GB" dirty="0" err="1" smtClean="0">
                <a:solidFill>
                  <a:srgbClr val="172E4E"/>
                </a:solidFill>
              </a:rPr>
              <a:t>données</a:t>
            </a:r>
            <a:r>
              <a:rPr lang="en-GB" dirty="0">
                <a:solidFill>
                  <a:srgbClr val="172E4E"/>
                </a:solidFill>
              </a:rPr>
              <a:t/>
            </a:r>
            <a:br>
              <a:rPr lang="en-GB" dirty="0">
                <a:solidFill>
                  <a:srgbClr val="172E4E"/>
                </a:solidFill>
              </a:rPr>
            </a:b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478162" y="1505024"/>
            <a:ext cx="8172560" cy="1015663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  <a:defRPr/>
            </a:pP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Contribuer </a:t>
            </a:r>
            <a:r>
              <a:rPr lang="fr-FR" sz="2000" b="1" dirty="0">
                <a:solidFill>
                  <a:srgbClr val="07345B"/>
                </a:solidFill>
                <a:latin typeface="Arial"/>
                <a:cs typeface="Arial"/>
              </a:rPr>
              <a:t>à mieux organiser la collecte, la gestion et la valorisation des données à travers l'accès distant à différents types d'observations de la </a:t>
            </a: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biodiversité.</a:t>
            </a:r>
            <a:endParaRPr lang="fr-FR" sz="2000" b="1" dirty="0">
              <a:solidFill>
                <a:srgbClr val="07345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93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172E4E"/>
                </a:solidFill>
              </a:rPr>
              <a:t>Objectifs</a:t>
            </a:r>
            <a:r>
              <a:rPr lang="en-GB" dirty="0" smtClean="0">
                <a:solidFill>
                  <a:srgbClr val="172E4E"/>
                </a:solidFill>
              </a:rPr>
              <a:t> – </a:t>
            </a:r>
            <a:r>
              <a:rPr lang="en-GB" dirty="0" err="1" smtClean="0">
                <a:solidFill>
                  <a:srgbClr val="172E4E"/>
                </a:solidFill>
              </a:rPr>
              <a:t>Données</a:t>
            </a:r>
            <a:r>
              <a:rPr lang="en-GB" dirty="0" smtClean="0">
                <a:solidFill>
                  <a:srgbClr val="172E4E"/>
                </a:solidFill>
              </a:rPr>
              <a:t> </a:t>
            </a:r>
            <a:r>
              <a:rPr lang="en-GB" dirty="0" err="1" smtClean="0">
                <a:solidFill>
                  <a:srgbClr val="172E4E"/>
                </a:solidFill>
              </a:rPr>
              <a:t>d’observation</a:t>
            </a:r>
            <a:r>
              <a:rPr lang="en-GB" dirty="0">
                <a:solidFill>
                  <a:srgbClr val="172E4E"/>
                </a:solidFill>
              </a:rPr>
              <a:t/>
            </a:r>
            <a:br>
              <a:rPr lang="en-GB" dirty="0">
                <a:solidFill>
                  <a:srgbClr val="172E4E"/>
                </a:solidFill>
              </a:rPr>
            </a:b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478162" y="1505024"/>
            <a:ext cx="4330094" cy="175432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Fournir un </a:t>
            </a:r>
            <a:r>
              <a:rPr lang="fr-FR" b="1" dirty="0" smtClean="0">
                <a:solidFill>
                  <a:srgbClr val="07345B"/>
                </a:solidFill>
                <a:latin typeface="Arial"/>
                <a:cs typeface="Arial"/>
              </a:rPr>
              <a:t>accès </a:t>
            </a:r>
            <a:r>
              <a:rPr lang="fr-FR" b="1" dirty="0">
                <a:solidFill>
                  <a:srgbClr val="07345B"/>
                </a:solidFill>
                <a:latin typeface="Arial"/>
                <a:cs typeface="Arial"/>
              </a:rPr>
              <a:t>à des jeux de données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 qualifiés d’observation de la biodiversité </a:t>
            </a:r>
            <a:r>
              <a:rPr lang="fr-FR" b="1" dirty="0">
                <a:solidFill>
                  <a:srgbClr val="07345B"/>
                </a:solidFill>
                <a:latin typeface="Arial"/>
                <a:cs typeface="Arial"/>
              </a:rPr>
              <a:t>à travers un portail de métadonnées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, des outils et des produits spécifiques pour la recherche et 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l'expertise</a:t>
            </a:r>
          </a:p>
        </p:txBody>
      </p:sp>
      <p:pic>
        <p:nvPicPr>
          <p:cNvPr id="3" name="Image 2" descr="Capture d’écran 2015-09-14 à 17.15.0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2" t="11480" r="24762" b="3000"/>
          <a:stretch/>
        </p:blipFill>
        <p:spPr>
          <a:xfrm>
            <a:off x="4929218" y="1974613"/>
            <a:ext cx="4006878" cy="340839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330" y="4540980"/>
            <a:ext cx="1684058" cy="16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9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37967"/>
          </a:xfrm>
        </p:spPr>
        <p:txBody>
          <a:bodyPr/>
          <a:lstStyle/>
          <a:p>
            <a:r>
              <a:rPr lang="en-GB" dirty="0" err="1" smtClean="0">
                <a:solidFill>
                  <a:srgbClr val="172E4E"/>
                </a:solidFill>
              </a:rPr>
              <a:t>Objectifs</a:t>
            </a:r>
            <a:r>
              <a:rPr lang="en-GB" dirty="0" smtClean="0">
                <a:solidFill>
                  <a:srgbClr val="172E4E"/>
                </a:solidFill>
              </a:rPr>
              <a:t> – Variables </a:t>
            </a:r>
            <a:r>
              <a:rPr lang="en-GB" dirty="0" err="1" smtClean="0">
                <a:solidFill>
                  <a:srgbClr val="172E4E"/>
                </a:solidFill>
              </a:rPr>
              <a:t>mesurées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78161" y="1505024"/>
            <a:ext cx="4431999" cy="175432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Favoriser 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la </a:t>
            </a:r>
            <a:r>
              <a:rPr lang="fr-FR" b="1" dirty="0">
                <a:solidFill>
                  <a:srgbClr val="07345B"/>
                </a:solidFill>
                <a:latin typeface="Arial"/>
                <a:cs typeface="Arial"/>
              </a:rPr>
              <a:t>complémentarité des observations 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et l’interopérabilité des jeux de données à travers </a:t>
            </a:r>
            <a:r>
              <a:rPr lang="fr-FR" b="1" dirty="0">
                <a:solidFill>
                  <a:srgbClr val="07345B"/>
                </a:solidFill>
                <a:latin typeface="Arial"/>
                <a:cs typeface="Arial"/>
              </a:rPr>
              <a:t>une réflexion sur un socle commun de variables </a:t>
            </a:r>
            <a:r>
              <a:rPr lang="fr-FR" b="1" dirty="0" smtClean="0">
                <a:solidFill>
                  <a:srgbClr val="07345B"/>
                </a:solidFill>
                <a:latin typeface="Arial"/>
                <a:cs typeface="Arial"/>
              </a:rPr>
              <a:t>mesurées (</a:t>
            </a:r>
            <a:r>
              <a:rPr lang="fr-FR" b="1" dirty="0" err="1" smtClean="0">
                <a:solidFill>
                  <a:srgbClr val="07345B"/>
                </a:solidFill>
                <a:latin typeface="Arial"/>
                <a:cs typeface="Arial"/>
              </a:rPr>
              <a:t>EBVs</a:t>
            </a:r>
            <a:r>
              <a:rPr lang="fr-FR" b="1" dirty="0" smtClean="0">
                <a:solidFill>
                  <a:srgbClr val="07345B"/>
                </a:solidFill>
                <a:latin typeface="Arial"/>
                <a:cs typeface="Arial"/>
              </a:rPr>
              <a:t>), 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une harmonisation des 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SI</a:t>
            </a:r>
            <a:endParaRPr lang="fr-FR" dirty="0">
              <a:solidFill>
                <a:srgbClr val="07345B"/>
              </a:solidFill>
              <a:latin typeface="Arial"/>
              <a:cs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741" y="1489075"/>
            <a:ext cx="1818393" cy="13867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5715" t="10753" r="5370" b="30441"/>
          <a:stretch/>
        </p:blipFill>
        <p:spPr>
          <a:xfrm>
            <a:off x="7712558" y="2241839"/>
            <a:ext cx="1301044" cy="4740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534" y="5276256"/>
            <a:ext cx="1560746" cy="15817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160" y="2801106"/>
            <a:ext cx="1320778" cy="9898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900" y="2801106"/>
            <a:ext cx="1319757" cy="98981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2558" y="2801106"/>
            <a:ext cx="1349044" cy="10117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0160" y="3888479"/>
            <a:ext cx="1320778" cy="99010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1900" y="3853643"/>
            <a:ext cx="2749702" cy="131040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0160" y="4989010"/>
            <a:ext cx="1329956" cy="15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2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3999" cy="837967"/>
          </a:xfrm>
        </p:spPr>
        <p:txBody>
          <a:bodyPr/>
          <a:lstStyle/>
          <a:p>
            <a:r>
              <a:rPr lang="en-GB" dirty="0" err="1" smtClean="0">
                <a:solidFill>
                  <a:srgbClr val="172E4E"/>
                </a:solidFill>
              </a:rPr>
              <a:t>Objectifs</a:t>
            </a:r>
            <a:r>
              <a:rPr lang="en-GB" dirty="0" smtClean="0">
                <a:solidFill>
                  <a:srgbClr val="172E4E"/>
                </a:solidFill>
              </a:rPr>
              <a:t> – Contribution animation</a:t>
            </a:r>
            <a:r>
              <a:rPr lang="en-GB" dirty="0">
                <a:solidFill>
                  <a:srgbClr val="172E4E"/>
                </a:solidFill>
              </a:rPr>
              <a:t/>
            </a:r>
            <a:br>
              <a:rPr lang="en-GB" dirty="0">
                <a:solidFill>
                  <a:srgbClr val="172E4E"/>
                </a:solidFill>
              </a:rPr>
            </a:b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78161" y="1505024"/>
            <a:ext cx="4431999" cy="147732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fr-FR" b="1" dirty="0" smtClean="0">
                <a:solidFill>
                  <a:srgbClr val="07345B"/>
                </a:solidFill>
                <a:latin typeface="Arial"/>
                <a:cs typeface="Arial"/>
              </a:rPr>
              <a:t>Participer </a:t>
            </a:r>
            <a:r>
              <a:rPr lang="fr-FR" b="1" dirty="0">
                <a:solidFill>
                  <a:srgbClr val="07345B"/>
                </a:solidFill>
                <a:latin typeface="Arial"/>
                <a:cs typeface="Arial"/>
              </a:rPr>
              <a:t>à l'animation de la communauté de recherche sur la biodiversité dans le cadre de la FRB 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pour favoriser les synergies et la (ré)utilisation de 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données</a:t>
            </a:r>
            <a:endParaRPr lang="fr-FR" dirty="0">
              <a:solidFill>
                <a:srgbClr val="07345B"/>
              </a:solidFill>
              <a:latin typeface="Arial"/>
              <a:cs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462" y="4330692"/>
            <a:ext cx="2308537" cy="1292780"/>
          </a:xfrm>
          <a:prstGeom prst="rect">
            <a:avLst/>
          </a:prstGeom>
        </p:spPr>
      </p:pic>
      <p:pic>
        <p:nvPicPr>
          <p:cNvPr id="6" name="Image 5" descr="FRB_RVB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8" y="4612932"/>
            <a:ext cx="1278983" cy="1039174"/>
          </a:xfrm>
          <a:prstGeom prst="rect">
            <a:avLst/>
          </a:prstGeom>
        </p:spPr>
      </p:pic>
      <p:pic>
        <p:nvPicPr>
          <p:cNvPr id="7" name="Image 6" descr="image-frise-fondateurs-transparen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75" r="17990"/>
          <a:stretch/>
        </p:blipFill>
        <p:spPr>
          <a:xfrm>
            <a:off x="5189307" y="3368155"/>
            <a:ext cx="1646155" cy="487999"/>
          </a:xfrm>
          <a:prstGeom prst="rect">
            <a:avLst/>
          </a:prstGeom>
        </p:spPr>
      </p:pic>
      <p:pic>
        <p:nvPicPr>
          <p:cNvPr id="8" name="Image 7" descr="image-frise-fondateurs-transparen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05"/>
          <a:stretch/>
        </p:blipFill>
        <p:spPr>
          <a:xfrm>
            <a:off x="4288215" y="2852412"/>
            <a:ext cx="4660187" cy="515743"/>
          </a:xfrm>
          <a:prstGeom prst="rect">
            <a:avLst/>
          </a:prstGeom>
        </p:spPr>
      </p:pic>
      <p:pic>
        <p:nvPicPr>
          <p:cNvPr id="9" name="Image 8" descr="image-frise-fondateurs-transparen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5" r="-1239"/>
          <a:stretch/>
        </p:blipFill>
        <p:spPr>
          <a:xfrm>
            <a:off x="6835463" y="3368156"/>
            <a:ext cx="611430" cy="464546"/>
          </a:xfrm>
          <a:prstGeom prst="rect">
            <a:avLst/>
          </a:prstGeom>
        </p:spPr>
      </p:pic>
      <p:sp>
        <p:nvSpPr>
          <p:cNvPr id="10" name="Pensées 9"/>
          <p:cNvSpPr/>
          <p:nvPr/>
        </p:nvSpPr>
        <p:spPr>
          <a:xfrm rot="11595476">
            <a:off x="4735144" y="4411178"/>
            <a:ext cx="1949016" cy="1546009"/>
          </a:xfrm>
          <a:prstGeom prst="cloudCallout">
            <a:avLst>
              <a:gd name="adj1" fmla="val -26309"/>
              <a:gd name="adj2" fmla="val 8184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61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37967"/>
          </a:xfrm>
        </p:spPr>
        <p:txBody>
          <a:bodyPr/>
          <a:lstStyle/>
          <a:p>
            <a:r>
              <a:rPr lang="en-GB" dirty="0" smtClean="0">
                <a:solidFill>
                  <a:srgbClr val="172E4E"/>
                </a:solidFill>
              </a:rPr>
              <a:t>En </a:t>
            </a:r>
            <a:r>
              <a:rPr lang="en-GB" dirty="0" err="1" smtClean="0">
                <a:solidFill>
                  <a:srgbClr val="172E4E"/>
                </a:solidFill>
              </a:rPr>
              <a:t>pratique</a:t>
            </a:r>
            <a:r>
              <a:rPr lang="en-GB" dirty="0" smtClean="0">
                <a:solidFill>
                  <a:srgbClr val="172E4E"/>
                </a:solidFill>
              </a:rPr>
              <a:t> – Orientation </a:t>
            </a:r>
            <a:r>
              <a:rPr lang="en-GB" dirty="0" err="1" smtClean="0">
                <a:solidFill>
                  <a:srgbClr val="172E4E"/>
                </a:solidFill>
              </a:rPr>
              <a:t>scientifique</a:t>
            </a:r>
            <a:r>
              <a:rPr lang="en-GB" dirty="0">
                <a:solidFill>
                  <a:srgbClr val="172E4E"/>
                </a:solidFill>
              </a:rPr>
              <a:t/>
            </a:r>
            <a:br>
              <a:rPr lang="en-GB" dirty="0">
                <a:solidFill>
                  <a:srgbClr val="172E4E"/>
                </a:solidFill>
              </a:rPr>
            </a:b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478161" y="1505024"/>
            <a:ext cx="8157444" cy="3170099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  <a:defRPr/>
            </a:pP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Orientation scientifique</a:t>
            </a:r>
          </a:p>
          <a:p>
            <a:pPr marL="285750" indent="-285750">
              <a:buFont typeface="Wingdings" charset="2"/>
              <a:buChar char="§"/>
              <a:defRPr/>
            </a:pP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IR centrée sur un </a:t>
            </a:r>
            <a:r>
              <a:rPr lang="fr-FR" b="1" dirty="0" smtClean="0">
                <a:solidFill>
                  <a:srgbClr val="07345B"/>
                </a:solidFill>
                <a:latin typeface="Arial"/>
                <a:cs typeface="Arial"/>
              </a:rPr>
              <a:t>objectif scientifique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: documenter et comprendre l’état et la dynamique de la biodiversit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é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 et des services écosystémiques</a:t>
            </a:r>
          </a:p>
          <a:p>
            <a:pPr lvl="1">
              <a:defRPr/>
            </a:pP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fr-FR" b="1" dirty="0" smtClean="0">
                <a:solidFill>
                  <a:srgbClr val="07345B"/>
                </a:solidFill>
                <a:latin typeface="Arial"/>
                <a:cs typeface="Arial"/>
              </a:rPr>
              <a:t>Différents niveaux d’organisation 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de la biodiversité + </a:t>
            </a:r>
            <a:r>
              <a:rPr lang="fr-FR" dirty="0" err="1" smtClean="0">
                <a:solidFill>
                  <a:srgbClr val="07345B"/>
                </a:solidFill>
                <a:latin typeface="Arial"/>
                <a:cs typeface="Arial"/>
              </a:rPr>
              <a:t>EBVs</a:t>
            </a: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	Infra &gt; espèces &gt; écosystèmes</a:t>
            </a:r>
            <a:endParaRPr lang="fr-FR" dirty="0">
              <a:solidFill>
                <a:srgbClr val="07345B"/>
              </a:solidFill>
              <a:latin typeface="Arial"/>
              <a:cs typeface="Arial"/>
            </a:endParaRPr>
          </a:p>
          <a:p>
            <a:pPr lvl="1">
              <a:defRPr/>
            </a:pPr>
            <a:endParaRPr lang="fr-FR" dirty="0">
              <a:solidFill>
                <a:srgbClr val="07345B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fr-FR" b="1" dirty="0">
                <a:solidFill>
                  <a:srgbClr val="07345B"/>
                </a:solidFill>
                <a:latin typeface="Arial"/>
                <a:cs typeface="Arial"/>
              </a:rPr>
              <a:t>Données de nature différentes 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(biologiques, socio-économiques, du milieu physico-chimique) &gt; complémentarité des 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observations</a:t>
            </a:r>
            <a:endParaRPr lang="fr-FR" dirty="0">
              <a:solidFill>
                <a:srgbClr val="07345B"/>
              </a:solidFill>
              <a:latin typeface="Arial"/>
              <a:cs typeface="Arial"/>
            </a:endParaRPr>
          </a:p>
          <a:p>
            <a:pPr lvl="1">
              <a:defRPr/>
            </a:pP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39307"/>
            <a:ext cx="1148908" cy="120661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09" y="4839307"/>
            <a:ext cx="1148908" cy="12066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/>
          <a:srcRect l="31318" r="3575" b="683"/>
          <a:stretch/>
        </p:blipFill>
        <p:spPr>
          <a:xfrm>
            <a:off x="2297816" y="4839307"/>
            <a:ext cx="1658547" cy="12066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/>
          <a:srcRect l="13215" r="21149" b="8593"/>
          <a:stretch/>
        </p:blipFill>
        <p:spPr>
          <a:xfrm>
            <a:off x="3956363" y="4839307"/>
            <a:ext cx="1396876" cy="12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37967"/>
          </a:xfrm>
        </p:spPr>
        <p:txBody>
          <a:bodyPr/>
          <a:lstStyle/>
          <a:p>
            <a:r>
              <a:rPr lang="en-GB" dirty="0" smtClean="0">
                <a:solidFill>
                  <a:srgbClr val="172E4E"/>
                </a:solidFill>
              </a:rPr>
              <a:t>En </a:t>
            </a:r>
            <a:r>
              <a:rPr lang="en-GB" dirty="0" err="1" smtClean="0">
                <a:solidFill>
                  <a:srgbClr val="172E4E"/>
                </a:solidFill>
              </a:rPr>
              <a:t>pratique</a:t>
            </a:r>
            <a:r>
              <a:rPr lang="en-GB" dirty="0" smtClean="0">
                <a:solidFill>
                  <a:srgbClr val="172E4E"/>
                </a:solidFill>
              </a:rPr>
              <a:t> – Orientation </a:t>
            </a:r>
            <a:r>
              <a:rPr lang="en-GB" dirty="0" err="1" smtClean="0">
                <a:solidFill>
                  <a:srgbClr val="172E4E"/>
                </a:solidFill>
              </a:rPr>
              <a:t>scientifique</a:t>
            </a:r>
            <a:r>
              <a:rPr lang="en-GB" dirty="0">
                <a:solidFill>
                  <a:srgbClr val="172E4E"/>
                </a:solidFill>
              </a:rPr>
              <a:t/>
            </a:r>
            <a:br>
              <a:rPr lang="en-GB" dirty="0">
                <a:solidFill>
                  <a:srgbClr val="172E4E"/>
                </a:solidFill>
              </a:rPr>
            </a:b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478161" y="1505024"/>
            <a:ext cx="8157444" cy="1785104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  <a:defRPr/>
            </a:pPr>
            <a:r>
              <a:rPr lang="fr-FR" sz="2000" b="1" dirty="0" smtClean="0">
                <a:solidFill>
                  <a:srgbClr val="07345B"/>
                </a:solidFill>
                <a:latin typeface="Arial"/>
                <a:cs typeface="Arial"/>
              </a:rPr>
              <a:t>Orientation scientifique</a:t>
            </a:r>
          </a:p>
          <a:p>
            <a:pPr lvl="1">
              <a:defRPr/>
            </a:pP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fr-FR" b="1" dirty="0" smtClean="0">
                <a:solidFill>
                  <a:srgbClr val="07345B"/>
                </a:solidFill>
                <a:latin typeface="Arial"/>
                <a:cs typeface="Arial"/>
              </a:rPr>
              <a:t>Interface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 </a:t>
            </a:r>
            <a:r>
              <a:rPr lang="fr-FR" b="1" dirty="0" smtClean="0">
                <a:solidFill>
                  <a:srgbClr val="07345B"/>
                </a:solidFill>
                <a:latin typeface="Arial"/>
                <a:cs typeface="Arial"/>
              </a:rPr>
              <a:t>scientifique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 entre 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recherche académique, sciences participatives et filières socio-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économiques</a:t>
            </a:r>
          </a:p>
          <a:p>
            <a:pPr lvl="1">
              <a:defRPr/>
            </a:pPr>
            <a:endParaRPr lang="fr-FR" dirty="0" smtClean="0">
              <a:solidFill>
                <a:srgbClr val="07345B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  <a:defRPr/>
            </a:pPr>
            <a:r>
              <a:rPr lang="fr-FR" b="1" dirty="0" smtClean="0">
                <a:solidFill>
                  <a:srgbClr val="07345B"/>
                </a:solidFill>
                <a:latin typeface="Arial"/>
                <a:cs typeface="Arial"/>
              </a:rPr>
              <a:t>Cycle de </a:t>
            </a:r>
            <a:r>
              <a:rPr lang="fr-FR" b="1" dirty="0">
                <a:solidFill>
                  <a:srgbClr val="07345B"/>
                </a:solidFill>
                <a:latin typeface="Arial"/>
                <a:cs typeface="Arial"/>
              </a:rPr>
              <a:t>vie</a:t>
            </a:r>
            <a:r>
              <a:rPr lang="fr-FR" dirty="0">
                <a:solidFill>
                  <a:srgbClr val="07345B"/>
                </a:solidFill>
                <a:latin typeface="Arial"/>
                <a:cs typeface="Arial"/>
              </a:rPr>
              <a:t> des </a:t>
            </a:r>
            <a:r>
              <a:rPr lang="fr-FR" dirty="0" smtClean="0">
                <a:solidFill>
                  <a:srgbClr val="07345B"/>
                </a:solidFill>
                <a:latin typeface="Arial"/>
                <a:cs typeface="Arial"/>
              </a:rPr>
              <a:t>données dans son ensemble</a:t>
            </a:r>
            <a:endParaRPr lang="fr-FR" dirty="0">
              <a:solidFill>
                <a:srgbClr val="07345B"/>
              </a:solidFill>
              <a:latin typeface="Arial"/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5135" t="7099" r="4881" b="7476"/>
          <a:stretch/>
        </p:blipFill>
        <p:spPr>
          <a:xfrm>
            <a:off x="290029" y="4923242"/>
            <a:ext cx="1599138" cy="10287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022" y="4076776"/>
            <a:ext cx="1716190" cy="1144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165" y="4830445"/>
            <a:ext cx="1652370" cy="12376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669" y="3653420"/>
            <a:ext cx="1489732" cy="9913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960" y="3290128"/>
            <a:ext cx="2188204" cy="21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par défaut">
  <a:themeElements>
    <a:clrScheme name="Couleurs FRB">
      <a:dk1>
        <a:sysClr val="windowText" lastClr="000000"/>
      </a:dk1>
      <a:lt1>
        <a:sysClr val="window" lastClr="FFFFFF"/>
      </a:lt1>
      <a:dk2>
        <a:srgbClr val="3F3F3F"/>
      </a:dk2>
      <a:lt2>
        <a:srgbClr val="E1EBEB"/>
      </a:lt2>
      <a:accent1>
        <a:srgbClr val="0F2B49"/>
      </a:accent1>
      <a:accent2>
        <a:srgbClr val="25862A"/>
      </a:accent2>
      <a:accent3>
        <a:srgbClr val="76B015"/>
      </a:accent3>
      <a:accent4>
        <a:srgbClr val="BBCF22"/>
      </a:accent4>
      <a:accent5>
        <a:srgbClr val="969696"/>
      </a:accent5>
      <a:accent6>
        <a:srgbClr val="DBDBDB"/>
      </a:accent6>
      <a:hlink>
        <a:srgbClr val="0E1F39"/>
      </a:hlink>
      <a:folHlink>
        <a:srgbClr val="0D172B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</TotalTime>
  <Words>783</Words>
  <Application>Microsoft Macintosh PowerPoint</Application>
  <PresentationFormat>Présentation à l'écran (4:3)</PresentationFormat>
  <Paragraphs>129</Paragraphs>
  <Slides>11</Slides>
  <Notes>11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par défaut</vt:lpstr>
      <vt:lpstr>Présentation PowerPoint</vt:lpstr>
      <vt:lpstr>Enjeux - Données d’observation </vt:lpstr>
      <vt:lpstr>Enjeux - Données d’observation </vt:lpstr>
      <vt:lpstr>Objectifs du pôle de données </vt:lpstr>
      <vt:lpstr>Objectifs – Données d’observation </vt:lpstr>
      <vt:lpstr>Objectifs – Variables mesurées</vt:lpstr>
      <vt:lpstr>Objectifs – Contribution animation </vt:lpstr>
      <vt:lpstr>En pratique – Orientation scientifique </vt:lpstr>
      <vt:lpstr>En pratique – Orientation scientifique </vt:lpstr>
      <vt:lpstr>En pratique - Données d’observation</vt:lpstr>
      <vt:lpstr>Présentation PowerPoint</vt:lpstr>
    </vt:vector>
  </TitlesOfParts>
  <Company>FRB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Laurine Moreau</dc:creator>
  <cp:lastModifiedBy>Aurélie Delavaud</cp:lastModifiedBy>
  <cp:revision>56</cp:revision>
  <cp:lastPrinted>2015-09-14T16:05:58Z</cp:lastPrinted>
  <dcterms:created xsi:type="dcterms:W3CDTF">2015-06-30T12:02:16Z</dcterms:created>
  <dcterms:modified xsi:type="dcterms:W3CDTF">2015-09-15T06:20:18Z</dcterms:modified>
</cp:coreProperties>
</file>